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2" r:id="rId4"/>
    <p:sldMasterId id="214748371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Albert Sans"/>
      <p:regular r:id="rId38"/>
      <p:bold r:id="rId39"/>
      <p:italic r:id="rId40"/>
      <p:boldItalic r:id="rId41"/>
    </p:embeddedFont>
    <p:embeddedFont>
      <p:font typeface="Nanum Myeongjo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bertSans-italic.fntdata"/><Relationship Id="rId42" Type="http://schemas.openxmlformats.org/officeDocument/2006/relationships/font" Target="fonts/NanumMyeongjo-regular.fntdata"/><Relationship Id="rId41" Type="http://schemas.openxmlformats.org/officeDocument/2006/relationships/font" Target="fonts/AlbertSans-boldItalic.fntdata"/><Relationship Id="rId43" Type="http://schemas.openxmlformats.org/officeDocument/2006/relationships/font" Target="fonts/NanumMyeongj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33" Type="http://schemas.openxmlformats.org/officeDocument/2006/relationships/font" Target="fonts/ProximaNova-boldItalic.fntdata"/><Relationship Id="rId32" Type="http://schemas.openxmlformats.org/officeDocument/2006/relationships/font" Target="fonts/ProximaNova-italic.fntdata"/><Relationship Id="rId35" Type="http://schemas.openxmlformats.org/officeDocument/2006/relationships/font" Target="fonts/HelveticaNeue-bold.fntdata"/><Relationship Id="rId34" Type="http://schemas.openxmlformats.org/officeDocument/2006/relationships/font" Target="fonts/HelveticaNeue-regular.fntdata"/><Relationship Id="rId37" Type="http://schemas.openxmlformats.org/officeDocument/2006/relationships/font" Target="fonts/HelveticaNeue-boldItalic.fntdata"/><Relationship Id="rId36" Type="http://schemas.openxmlformats.org/officeDocument/2006/relationships/font" Target="fonts/HelveticaNeue-italic.fntdata"/><Relationship Id="rId39" Type="http://schemas.openxmlformats.org/officeDocument/2006/relationships/font" Target="fonts/AlbertSans-bold.fntdata"/><Relationship Id="rId38" Type="http://schemas.openxmlformats.org/officeDocument/2006/relationships/font" Target="fonts/AlbertSans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2729070df9_1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2729070df9_1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af386a703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af386a703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2729070df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2729070df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af386a703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af386a703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2729070df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2729070df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2729070df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2729070df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2729070df9_1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2729070df9_1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2729070df9_1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2729070df9_1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2729070df9_1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2729070df9_1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2729070b10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2729070b1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2729070df9_1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2729070df9_1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2729070df9_1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2729070df9_1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2729070df9_1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2729070df9_1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2729070b10_0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2729070b1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2729070b10_0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2729070b1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2729070d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2729070d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2729070df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2729070df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2729070df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2729070df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2729070df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2729070df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2729070df9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2729070df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af386a703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af386a703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af386a703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af386a703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2729070df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2729070df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3780304" y="889050"/>
            <a:ext cx="4446900" cy="18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7200"/>
              <a:buFont typeface="Nanum Myeongjo"/>
              <a:buNone/>
              <a:defRPr sz="7200"/>
            </a:lvl1pPr>
            <a:lvl2pPr lvl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3" type="title"/>
          </p:nvPr>
        </p:nvSpPr>
        <p:spPr>
          <a:xfrm>
            <a:off x="3821131" y="38070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b="1" sz="14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829943" y="4016050"/>
            <a:ext cx="13092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63" name="Google Shape;63;p14"/>
          <p:cNvSpPr txBox="1"/>
          <p:nvPr>
            <p:ph idx="4" type="subTitle"/>
          </p:nvPr>
        </p:nvSpPr>
        <p:spPr>
          <a:xfrm>
            <a:off x="5258968" y="4016050"/>
            <a:ext cx="13092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64" name="Google Shape;64;p14"/>
          <p:cNvSpPr/>
          <p:nvPr>
            <p:ph idx="5" type="pic"/>
          </p:nvPr>
        </p:nvSpPr>
        <p:spPr>
          <a:xfrm>
            <a:off x="228600" y="223475"/>
            <a:ext cx="2857200" cy="2348100"/>
          </a:xfrm>
          <a:prstGeom prst="round2SameRect">
            <a:avLst>
              <a:gd fmla="val 4621" name="adj1"/>
              <a:gd fmla="val 0" name="adj2"/>
            </a:avLst>
          </a:prstGeom>
          <a:noFill/>
          <a:ln>
            <a:noFill/>
          </a:ln>
        </p:spPr>
      </p:sp>
      <p:sp>
        <p:nvSpPr>
          <p:cNvPr id="65" name="Google Shape;65;p14"/>
          <p:cNvSpPr/>
          <p:nvPr>
            <p:ph idx="6" type="pic"/>
          </p:nvPr>
        </p:nvSpPr>
        <p:spPr>
          <a:xfrm rot="10800000">
            <a:off x="228600" y="2564446"/>
            <a:ext cx="2857200" cy="2348100"/>
          </a:xfrm>
          <a:prstGeom prst="round2SameRect">
            <a:avLst>
              <a:gd fmla="val 5506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List of 4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948175" y="797675"/>
            <a:ext cx="2852100" cy="26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bert Sans"/>
              <a:buNone/>
              <a:defRPr sz="48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4469650" y="936450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4469650" y="1754050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4" type="title"/>
          </p:nvPr>
        </p:nvSpPr>
        <p:spPr>
          <a:xfrm>
            <a:off x="4469650" y="2574700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5" type="title"/>
          </p:nvPr>
        </p:nvSpPr>
        <p:spPr>
          <a:xfrm>
            <a:off x="4454025" y="3395350"/>
            <a:ext cx="44532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5"/>
          <p:cNvSpPr/>
          <p:nvPr>
            <p:ph idx="6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Purple">
  <p:cSld name="CUSTOM">
    <p:bg>
      <p:bgPr>
        <a:solidFill>
          <a:schemeClr val="lt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anum Myeongjo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" name="Google Shape;77;p16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Green">
  <p:cSld name="CUSTOM_5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anum Myeongjo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Teal">
  <p:cSld name="CUSTOM_5_1">
    <p:bg>
      <p:bgPr>
        <a:solidFill>
          <a:schemeClr val="accent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5" name="Google Shape;85;p18"/>
          <p:cNvSpPr txBox="1"/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anum Myeongjo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Blue">
  <p:cSld name="CUSTOM_5_1_1">
    <p:bg>
      <p:bgPr>
        <a:solidFill>
          <a:schemeClr val="accent4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0" name="Google Shape;90;p19"/>
          <p:cNvSpPr txBox="1"/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" type="subTitle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 Quote">
  <p:cSld name="CUSTOM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5" name="Google Shape;95;p20"/>
          <p:cNvSpPr txBox="1"/>
          <p:nvPr>
            <p:ph idx="1" type="subTitle"/>
          </p:nvPr>
        </p:nvSpPr>
        <p:spPr>
          <a:xfrm>
            <a:off x="4627750" y="1204950"/>
            <a:ext cx="24897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3" type="body"/>
          </p:nvPr>
        </p:nvSpPr>
        <p:spPr>
          <a:xfrm>
            <a:off x="4627750" y="1592350"/>
            <a:ext cx="25392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97" name="Google Shape;97;p20"/>
          <p:cNvSpPr/>
          <p:nvPr>
            <p:ph idx="4" type="pic"/>
          </p:nvPr>
        </p:nvSpPr>
        <p:spPr>
          <a:xfrm rot="-5400000">
            <a:off x="1529325" y="1257825"/>
            <a:ext cx="3114600" cy="2619600"/>
          </a:xfrm>
          <a:prstGeom prst="round2SameRect">
            <a:avLst>
              <a:gd fmla="val 3848" name="adj1"/>
              <a:gd fmla="val 0" name="adj2"/>
            </a:avLst>
          </a:prstGeom>
          <a:noFill/>
          <a:ln>
            <a:noFill/>
          </a:ln>
        </p:spPr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36">
          <p15:clr>
            <a:srgbClr val="E46962"/>
          </p15:clr>
        </p15:guide>
        <p15:guide id="2" orient="horz" pos="2604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Image">
  <p:cSld name="CUSTOM_2"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>
            <p:ph idx="2" type="pic"/>
          </p:nvPr>
        </p:nvSpPr>
        <p:spPr>
          <a:xfrm>
            <a:off x="120000" y="114300"/>
            <a:ext cx="8904000" cy="49149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 + Content">
  <p:cSld name="CUSTOM_3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idx="1" type="body"/>
          </p:nvPr>
        </p:nvSpPr>
        <p:spPr>
          <a:xfrm>
            <a:off x="5235220" y="2573350"/>
            <a:ext cx="3798300" cy="19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 u="none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 u="none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 u="none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 u="none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 u="none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2" type="body"/>
          </p:nvPr>
        </p:nvSpPr>
        <p:spPr>
          <a:xfrm>
            <a:off x="5235220" y="750863"/>
            <a:ext cx="37299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type="title"/>
          </p:nvPr>
        </p:nvSpPr>
        <p:spPr>
          <a:xfrm>
            <a:off x="5257467" y="32715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b="1" sz="14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2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6" name="Google Shape;106;p22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2"/>
          <p:cNvSpPr/>
          <p:nvPr>
            <p:ph idx="5" type="pic"/>
          </p:nvPr>
        </p:nvSpPr>
        <p:spPr>
          <a:xfrm rot="10800000">
            <a:off x="228600" y="2561290"/>
            <a:ext cx="2262600" cy="2348400"/>
          </a:xfrm>
          <a:prstGeom prst="round1Rect">
            <a:avLst>
              <a:gd fmla="val 4873" name="adj"/>
            </a:avLst>
          </a:prstGeom>
          <a:noFill/>
          <a:ln>
            <a:noFill/>
          </a:ln>
        </p:spPr>
      </p:sp>
      <p:sp>
        <p:nvSpPr>
          <p:cNvPr id="108" name="Google Shape;108;p22"/>
          <p:cNvSpPr/>
          <p:nvPr>
            <p:ph idx="6" type="pic"/>
          </p:nvPr>
        </p:nvSpPr>
        <p:spPr>
          <a:xfrm>
            <a:off x="2486554" y="223525"/>
            <a:ext cx="2262600" cy="2348400"/>
          </a:xfrm>
          <a:prstGeom prst="round1Rect">
            <a:avLst>
              <a:gd fmla="val 4873" name="adj"/>
            </a:avLst>
          </a:prstGeom>
          <a:noFill/>
          <a:ln>
            <a:noFill/>
          </a:ln>
        </p:spPr>
      </p:sp>
      <p:sp>
        <p:nvSpPr>
          <p:cNvPr id="109" name="Google Shape;109;p22"/>
          <p:cNvSpPr/>
          <p:nvPr>
            <p:ph idx="7" type="pic"/>
          </p:nvPr>
        </p:nvSpPr>
        <p:spPr>
          <a:xfrm flipH="1" rot="10800000">
            <a:off x="2486554" y="2561290"/>
            <a:ext cx="2262600" cy="2348400"/>
          </a:xfrm>
          <a:prstGeom prst="round1Rect">
            <a:avLst>
              <a:gd fmla="val 4873" name="adj"/>
            </a:avLst>
          </a:prstGeom>
          <a:noFill/>
          <a:ln>
            <a:noFill/>
          </a:ln>
        </p:spPr>
      </p:sp>
      <p:sp>
        <p:nvSpPr>
          <p:cNvPr id="110" name="Google Shape;110;p22"/>
          <p:cNvSpPr/>
          <p:nvPr>
            <p:ph idx="8" type="pic"/>
          </p:nvPr>
        </p:nvSpPr>
        <p:spPr>
          <a:xfrm flipH="1">
            <a:off x="228600" y="224575"/>
            <a:ext cx="2262600" cy="2348400"/>
          </a:xfrm>
          <a:prstGeom prst="round1Rect">
            <a:avLst>
              <a:gd fmla="val 4873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3_1">
    <p:bg>
      <p:bgPr>
        <a:solidFill>
          <a:schemeClr val="lt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>
            <p:ph idx="2" type="pic"/>
          </p:nvPr>
        </p:nvSpPr>
        <p:spPr>
          <a:xfrm>
            <a:off x="114275" y="114300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113" name="Google Shape;113;p23"/>
          <p:cNvSpPr/>
          <p:nvPr>
            <p:ph idx="3" type="pic"/>
          </p:nvPr>
        </p:nvSpPr>
        <p:spPr>
          <a:xfrm>
            <a:off x="3117080" y="114300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114" name="Google Shape;114;p23"/>
          <p:cNvSpPr/>
          <p:nvPr>
            <p:ph idx="4" type="pic"/>
          </p:nvPr>
        </p:nvSpPr>
        <p:spPr>
          <a:xfrm>
            <a:off x="114275" y="2604796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115" name="Google Shape;115;p23"/>
          <p:cNvSpPr/>
          <p:nvPr>
            <p:ph idx="5" type="pic"/>
          </p:nvPr>
        </p:nvSpPr>
        <p:spPr>
          <a:xfrm>
            <a:off x="3117080" y="2604796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116" name="Google Shape;116;p23"/>
          <p:cNvSpPr/>
          <p:nvPr>
            <p:ph idx="6" type="pic"/>
          </p:nvPr>
        </p:nvSpPr>
        <p:spPr>
          <a:xfrm>
            <a:off x="6109898" y="114300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117" name="Google Shape;117;p23"/>
          <p:cNvSpPr/>
          <p:nvPr>
            <p:ph idx="7" type="pic"/>
          </p:nvPr>
        </p:nvSpPr>
        <p:spPr>
          <a:xfrm>
            <a:off x="6109898" y="2604796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Text">
  <p:cSld name="CUSTOM_4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970234" y="770775"/>
            <a:ext cx="3729900" cy="161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20" name="Google Shape;120;p24"/>
          <p:cNvSpPr txBox="1"/>
          <p:nvPr>
            <p:ph type="title"/>
          </p:nvPr>
        </p:nvSpPr>
        <p:spPr>
          <a:xfrm>
            <a:off x="956138" y="32715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b="1" sz="14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2" type="body"/>
          </p:nvPr>
        </p:nvSpPr>
        <p:spPr>
          <a:xfrm>
            <a:off x="5235225" y="824225"/>
            <a:ext cx="3321600" cy="347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24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3" name="Google Shape;123;p24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">
  <p:cSld name="CUSTOM_4_1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949503" y="770775"/>
            <a:ext cx="71715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26" name="Google Shape;126;p25"/>
          <p:cNvSpPr txBox="1"/>
          <p:nvPr>
            <p:ph type="title"/>
          </p:nvPr>
        </p:nvSpPr>
        <p:spPr>
          <a:xfrm>
            <a:off x="956138" y="32715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b="1" sz="14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2" type="body"/>
          </p:nvPr>
        </p:nvSpPr>
        <p:spPr>
          <a:xfrm>
            <a:off x="961716" y="2599900"/>
            <a:ext cx="7145100" cy="18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" name="Google Shape;128;p25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9" name="Google Shape;129;p25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Problem">
  <p:cSld name="CUSTOM_6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2" name="Google Shape;132;p26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958450" y="2692875"/>
            <a:ext cx="71379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b="0"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3" type="title"/>
          </p:nvPr>
        </p:nvSpPr>
        <p:spPr>
          <a:xfrm>
            <a:off x="956150" y="55575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None/>
              <a:defRPr b="1" sz="14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idx="4" type="title"/>
          </p:nvPr>
        </p:nvSpPr>
        <p:spPr>
          <a:xfrm>
            <a:off x="941263" y="866159"/>
            <a:ext cx="71379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&amp; Benefits">
  <p:cSld name="CUSTOM_7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-394525" y="762900"/>
            <a:ext cx="29583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2" type="subTitle"/>
          </p:nvPr>
        </p:nvSpPr>
        <p:spPr>
          <a:xfrm>
            <a:off x="7780000" y="762900"/>
            <a:ext cx="19617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3" type="subTitle"/>
          </p:nvPr>
        </p:nvSpPr>
        <p:spPr>
          <a:xfrm>
            <a:off x="-867225" y="1991550"/>
            <a:ext cx="20115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4" type="subTitle"/>
          </p:nvPr>
        </p:nvSpPr>
        <p:spPr>
          <a:xfrm>
            <a:off x="1384800" y="1991550"/>
            <a:ext cx="19617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5" type="subTitle"/>
          </p:nvPr>
        </p:nvSpPr>
        <p:spPr>
          <a:xfrm>
            <a:off x="3556975" y="1991550"/>
            <a:ext cx="44034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9pPr>
          </a:lstStyle>
          <a:p/>
        </p:txBody>
      </p:sp>
      <p:sp>
        <p:nvSpPr>
          <p:cNvPr id="142" name="Google Shape;142;p27"/>
          <p:cNvSpPr txBox="1"/>
          <p:nvPr>
            <p:ph idx="6" type="subTitle"/>
          </p:nvPr>
        </p:nvSpPr>
        <p:spPr>
          <a:xfrm>
            <a:off x="8207225" y="1991550"/>
            <a:ext cx="22164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43" name="Google Shape;143;p27"/>
          <p:cNvSpPr txBox="1"/>
          <p:nvPr>
            <p:ph idx="7" type="subTitle"/>
          </p:nvPr>
        </p:nvSpPr>
        <p:spPr>
          <a:xfrm>
            <a:off x="307950" y="3220200"/>
            <a:ext cx="38076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idx="8" type="subTitle"/>
          </p:nvPr>
        </p:nvSpPr>
        <p:spPr>
          <a:xfrm>
            <a:off x="4367925" y="3220200"/>
            <a:ext cx="21210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9" type="subTitle"/>
          </p:nvPr>
        </p:nvSpPr>
        <p:spPr>
          <a:xfrm>
            <a:off x="6718750" y="3220200"/>
            <a:ext cx="23832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13" type="subTitle"/>
          </p:nvPr>
        </p:nvSpPr>
        <p:spPr>
          <a:xfrm>
            <a:off x="2793625" y="762900"/>
            <a:ext cx="21435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14" type="subTitle"/>
          </p:nvPr>
        </p:nvSpPr>
        <p:spPr>
          <a:xfrm>
            <a:off x="5151963" y="762900"/>
            <a:ext cx="24132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48" name="Google Shape;148;p27"/>
          <p:cNvSpPr/>
          <p:nvPr>
            <p:ph idx="15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9" name="Google Shape;149;p27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 Graph">
  <p:cSld name="CUSTOM_8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None/>
              <a:defRPr b="1" sz="14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2" name="Google Shape;152;p28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3" name="Google Shape;153;p28"/>
          <p:cNvSpPr txBox="1"/>
          <p:nvPr>
            <p:ph idx="1" type="subTitle"/>
          </p:nvPr>
        </p:nvSpPr>
        <p:spPr>
          <a:xfrm>
            <a:off x="3831000" y="327150"/>
            <a:ext cx="45003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8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Graph">
  <p:cSld name="CUSTOM_8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idx="1" type="subTitle"/>
          </p:nvPr>
        </p:nvSpPr>
        <p:spPr>
          <a:xfrm>
            <a:off x="955475" y="1615450"/>
            <a:ext cx="3291600" cy="28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9"/>
          <p:cNvSpPr txBox="1"/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None/>
              <a:defRPr b="1" sz="14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8" name="Google Shape;158;p29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9" name="Google Shape;159;p29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Solution">
  <p:cSld name="CUSTOM_9">
    <p:bg>
      <p:bgPr>
        <a:solidFill>
          <a:schemeClr val="accen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fmla="val 26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0"/>
          <p:cNvSpPr txBox="1"/>
          <p:nvPr>
            <p:ph idx="1" type="subTitle"/>
          </p:nvPr>
        </p:nvSpPr>
        <p:spPr>
          <a:xfrm>
            <a:off x="958450" y="2692875"/>
            <a:ext cx="71379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b="0"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63" name="Google Shape;163;p30"/>
          <p:cNvSpPr txBox="1"/>
          <p:nvPr>
            <p:ph type="title"/>
          </p:nvPr>
        </p:nvSpPr>
        <p:spPr>
          <a:xfrm>
            <a:off x="956150" y="55575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2" type="title"/>
          </p:nvPr>
        </p:nvSpPr>
        <p:spPr>
          <a:xfrm>
            <a:off x="941263" y="866159"/>
            <a:ext cx="71379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0"/>
          <p:cNvSpPr/>
          <p:nvPr>
            <p:ph idx="4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y It Works">
  <p:cSld name="CUSTOM_9_1">
    <p:bg>
      <p:bgPr>
        <a:solidFill>
          <a:schemeClr val="accen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fmla="val 26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1"/>
          <p:cNvSpPr/>
          <p:nvPr>
            <p:ph idx="2" type="pic"/>
          </p:nvPr>
        </p:nvSpPr>
        <p:spPr>
          <a:xfrm rot="-5400000">
            <a:off x="-113050" y="322725"/>
            <a:ext cx="4911300" cy="4450500"/>
          </a:xfrm>
          <a:prstGeom prst="round2SameRect">
            <a:avLst>
              <a:gd fmla="val 286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5364025" y="704025"/>
            <a:ext cx="3437700" cy="3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1" name="Google Shape;171;p31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1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Audience Venn Diagram">
  <p:cSld name="CUSTOM_10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2"/>
          <p:cNvSpPr txBox="1"/>
          <p:nvPr>
            <p:ph idx="2" type="title"/>
          </p:nvPr>
        </p:nvSpPr>
        <p:spPr>
          <a:xfrm>
            <a:off x="956150" y="39420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176" name="Google Shape;176;p32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of 3 Concepts">
  <p:cSld name="CUSTOM_11">
    <p:bg>
      <p:bgPr>
        <a:solidFill>
          <a:schemeClr val="accent2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fmla="val 26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3"/>
          <p:cNvSpPr txBox="1"/>
          <p:nvPr>
            <p:ph type="title"/>
          </p:nvPr>
        </p:nvSpPr>
        <p:spPr>
          <a:xfrm>
            <a:off x="941780" y="715125"/>
            <a:ext cx="78600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1188971" y="2402817"/>
            <a:ext cx="18933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1" name="Google Shape;181;p33"/>
          <p:cNvSpPr txBox="1"/>
          <p:nvPr>
            <p:ph idx="2" type="body"/>
          </p:nvPr>
        </p:nvSpPr>
        <p:spPr>
          <a:xfrm>
            <a:off x="3628515" y="2402817"/>
            <a:ext cx="18933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2" name="Google Shape;182;p33"/>
          <p:cNvSpPr txBox="1"/>
          <p:nvPr>
            <p:ph idx="3" type="subTitle"/>
          </p:nvPr>
        </p:nvSpPr>
        <p:spPr>
          <a:xfrm>
            <a:off x="1078092" y="1852966"/>
            <a:ext cx="212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4" type="subTitle"/>
          </p:nvPr>
        </p:nvSpPr>
        <p:spPr>
          <a:xfrm>
            <a:off x="3524146" y="1852966"/>
            <a:ext cx="212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idx="5" type="subTitle"/>
          </p:nvPr>
        </p:nvSpPr>
        <p:spPr>
          <a:xfrm>
            <a:off x="5970200" y="1852966"/>
            <a:ext cx="212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5" name="Google Shape;185;p33"/>
          <p:cNvSpPr txBox="1"/>
          <p:nvPr>
            <p:ph idx="6" type="body"/>
          </p:nvPr>
        </p:nvSpPr>
        <p:spPr>
          <a:xfrm>
            <a:off x="6068972" y="2402817"/>
            <a:ext cx="18933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6" name="Google Shape;186;p33"/>
          <p:cNvSpPr/>
          <p:nvPr>
            <p:ph idx="7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of 6 Concepts">
  <p:cSld name="CUSTOM_11_1">
    <p:bg>
      <p:bgPr>
        <a:solidFill>
          <a:schemeClr val="accent2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fmla="val 26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4"/>
          <p:cNvSpPr txBox="1"/>
          <p:nvPr>
            <p:ph idx="1" type="subTitle"/>
          </p:nvPr>
        </p:nvSpPr>
        <p:spPr>
          <a:xfrm>
            <a:off x="1062065" y="917207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" name="Google Shape;190;p34"/>
          <p:cNvSpPr txBox="1"/>
          <p:nvPr>
            <p:ph idx="2" type="subTitle"/>
          </p:nvPr>
        </p:nvSpPr>
        <p:spPr>
          <a:xfrm>
            <a:off x="3507690" y="917207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1" name="Google Shape;191;p34"/>
          <p:cNvSpPr txBox="1"/>
          <p:nvPr>
            <p:ph idx="3" type="subTitle"/>
          </p:nvPr>
        </p:nvSpPr>
        <p:spPr>
          <a:xfrm>
            <a:off x="5956640" y="917207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2" name="Google Shape;192;p34"/>
          <p:cNvSpPr txBox="1"/>
          <p:nvPr>
            <p:ph idx="4" type="body"/>
          </p:nvPr>
        </p:nvSpPr>
        <p:spPr>
          <a:xfrm>
            <a:off x="1172475" y="1372575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34"/>
          <p:cNvSpPr txBox="1"/>
          <p:nvPr>
            <p:ph idx="5" type="body"/>
          </p:nvPr>
        </p:nvSpPr>
        <p:spPr>
          <a:xfrm>
            <a:off x="3618100" y="1372575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4" name="Google Shape;194;p34"/>
          <p:cNvSpPr txBox="1"/>
          <p:nvPr>
            <p:ph idx="6" type="body"/>
          </p:nvPr>
        </p:nvSpPr>
        <p:spPr>
          <a:xfrm>
            <a:off x="6067050" y="1372575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5" name="Google Shape;195;p34"/>
          <p:cNvSpPr txBox="1"/>
          <p:nvPr>
            <p:ph idx="7" type="subTitle"/>
          </p:nvPr>
        </p:nvSpPr>
        <p:spPr>
          <a:xfrm>
            <a:off x="5956640" y="2552219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6" name="Google Shape;196;p34"/>
          <p:cNvSpPr txBox="1"/>
          <p:nvPr>
            <p:ph idx="8" type="body"/>
          </p:nvPr>
        </p:nvSpPr>
        <p:spPr>
          <a:xfrm>
            <a:off x="3618088" y="3007588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7" name="Google Shape;197;p34"/>
          <p:cNvSpPr txBox="1"/>
          <p:nvPr>
            <p:ph idx="9" type="subTitle"/>
          </p:nvPr>
        </p:nvSpPr>
        <p:spPr>
          <a:xfrm>
            <a:off x="3508752" y="2552219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13" type="body"/>
          </p:nvPr>
        </p:nvSpPr>
        <p:spPr>
          <a:xfrm>
            <a:off x="1171275" y="3007588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14" type="subTitle"/>
          </p:nvPr>
        </p:nvSpPr>
        <p:spPr>
          <a:xfrm>
            <a:off x="1060865" y="2552219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0" name="Google Shape;200;p34"/>
          <p:cNvSpPr txBox="1"/>
          <p:nvPr>
            <p:ph idx="15" type="body"/>
          </p:nvPr>
        </p:nvSpPr>
        <p:spPr>
          <a:xfrm>
            <a:off x="6067050" y="3007588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1" name="Google Shape;201;p34"/>
          <p:cNvSpPr txBox="1"/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2" name="Google Shape;202;p34"/>
          <p:cNvSpPr/>
          <p:nvPr>
            <p:ph idx="16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Graph">
  <p:cSld name="CUSTOM_12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idx="1" type="subTitle"/>
          </p:nvPr>
        </p:nvSpPr>
        <p:spPr>
          <a:xfrm>
            <a:off x="960850" y="3191652"/>
            <a:ext cx="40827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205" name="Google Shape;205;p35"/>
          <p:cNvSpPr txBox="1"/>
          <p:nvPr>
            <p:ph type="title"/>
          </p:nvPr>
        </p:nvSpPr>
        <p:spPr>
          <a:xfrm>
            <a:off x="932850" y="730375"/>
            <a:ext cx="4082700" cy="21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206" name="Google Shape;206;p35"/>
          <p:cNvSpPr txBox="1"/>
          <p:nvPr>
            <p:ph idx="2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5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Graph">
  <p:cSld name="CUSTOM_13">
    <p:bg>
      <p:bgPr>
        <a:solidFill>
          <a:schemeClr val="accent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/>
          <p:nvPr/>
        </p:nvSpPr>
        <p:spPr>
          <a:xfrm>
            <a:off x="114300" y="114300"/>
            <a:ext cx="8915400" cy="4914900"/>
          </a:xfrm>
          <a:prstGeom prst="roundRect">
            <a:avLst>
              <a:gd fmla="val 33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6"/>
          <p:cNvSpPr txBox="1"/>
          <p:nvPr>
            <p:ph idx="1" type="subTitle"/>
          </p:nvPr>
        </p:nvSpPr>
        <p:spPr>
          <a:xfrm>
            <a:off x="5251039" y="2593520"/>
            <a:ext cx="25716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" name="Google Shape;211;p36"/>
          <p:cNvSpPr txBox="1"/>
          <p:nvPr>
            <p:ph idx="2" type="subTitle"/>
          </p:nvPr>
        </p:nvSpPr>
        <p:spPr>
          <a:xfrm>
            <a:off x="5233275" y="763675"/>
            <a:ext cx="3576600" cy="13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b="0"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2" name="Google Shape;212;p36"/>
          <p:cNvSpPr txBox="1"/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bert Sans"/>
              <a:buNone/>
              <a:defRPr b="1" sz="14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3" name="Google Shape;213;p36"/>
          <p:cNvSpPr txBox="1"/>
          <p:nvPr>
            <p:ph idx="3" type="title"/>
          </p:nvPr>
        </p:nvSpPr>
        <p:spPr>
          <a:xfrm>
            <a:off x="5251132" y="327150"/>
            <a:ext cx="355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bert Sans"/>
              <a:buNone/>
              <a:defRPr b="1" sz="14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4" name="Google Shape;214;p36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6"/>
          <p:cNvSpPr/>
          <p:nvPr>
            <p:ph idx="5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or Landscape">
  <p:cSld name="CUSTOM_14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6564350" y="577612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8" name="Google Shape;218;p37"/>
          <p:cNvSpPr txBox="1"/>
          <p:nvPr>
            <p:ph idx="2" type="body"/>
          </p:nvPr>
        </p:nvSpPr>
        <p:spPr>
          <a:xfrm>
            <a:off x="6564350" y="1810914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9" name="Google Shape;219;p37"/>
          <p:cNvSpPr txBox="1"/>
          <p:nvPr>
            <p:ph idx="3" type="body"/>
          </p:nvPr>
        </p:nvSpPr>
        <p:spPr>
          <a:xfrm>
            <a:off x="6564350" y="3038996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" name="Google Shape;220;p37"/>
          <p:cNvSpPr txBox="1"/>
          <p:nvPr>
            <p:ph type="title"/>
          </p:nvPr>
        </p:nvSpPr>
        <p:spPr>
          <a:xfrm>
            <a:off x="3706300" y="327150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1" name="Google Shape;221;p37"/>
          <p:cNvSpPr txBox="1"/>
          <p:nvPr>
            <p:ph idx="4" type="body"/>
          </p:nvPr>
        </p:nvSpPr>
        <p:spPr>
          <a:xfrm>
            <a:off x="3706300" y="577612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2" name="Google Shape;222;p37"/>
          <p:cNvSpPr txBox="1"/>
          <p:nvPr>
            <p:ph idx="5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3" name="Google Shape;223;p37"/>
          <p:cNvSpPr txBox="1"/>
          <p:nvPr>
            <p:ph idx="6" type="title"/>
          </p:nvPr>
        </p:nvSpPr>
        <p:spPr>
          <a:xfrm>
            <a:off x="956150" y="327150"/>
            <a:ext cx="2009100" cy="1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bert Sans"/>
              <a:buNone/>
              <a:defRPr b="1" sz="14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4" name="Google Shape;224;p37"/>
          <p:cNvSpPr/>
          <p:nvPr>
            <p:ph idx="7" type="pic"/>
          </p:nvPr>
        </p:nvSpPr>
        <p:spPr>
          <a:xfrm>
            <a:off x="3205625" y="423875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5" name="Google Shape;225;p37"/>
          <p:cNvSpPr/>
          <p:nvPr>
            <p:ph idx="8" type="pic"/>
          </p:nvPr>
        </p:nvSpPr>
        <p:spPr>
          <a:xfrm>
            <a:off x="6063675" y="423875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6" name="Google Shape;226;p37"/>
          <p:cNvSpPr/>
          <p:nvPr>
            <p:ph idx="9" type="pic"/>
          </p:nvPr>
        </p:nvSpPr>
        <p:spPr>
          <a:xfrm>
            <a:off x="3205625" y="1653438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7" name="Google Shape;227;p37"/>
          <p:cNvSpPr/>
          <p:nvPr>
            <p:ph idx="13" type="pic"/>
          </p:nvPr>
        </p:nvSpPr>
        <p:spPr>
          <a:xfrm>
            <a:off x="6063675" y="1653438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8" name="Google Shape;228;p37"/>
          <p:cNvSpPr/>
          <p:nvPr>
            <p:ph idx="14" type="pic"/>
          </p:nvPr>
        </p:nvSpPr>
        <p:spPr>
          <a:xfrm>
            <a:off x="3205625" y="2881163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9" name="Google Shape;229;p37"/>
          <p:cNvSpPr/>
          <p:nvPr>
            <p:ph idx="15" type="pic"/>
          </p:nvPr>
        </p:nvSpPr>
        <p:spPr>
          <a:xfrm>
            <a:off x="6063675" y="2881163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0" name="Google Shape;230;p37"/>
          <p:cNvSpPr txBox="1"/>
          <p:nvPr>
            <p:ph idx="16" type="title"/>
          </p:nvPr>
        </p:nvSpPr>
        <p:spPr>
          <a:xfrm>
            <a:off x="6564350" y="327150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1" name="Google Shape;231;p37"/>
          <p:cNvSpPr txBox="1"/>
          <p:nvPr>
            <p:ph idx="17" type="title"/>
          </p:nvPr>
        </p:nvSpPr>
        <p:spPr>
          <a:xfrm>
            <a:off x="3706300" y="1554125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2" name="Google Shape;232;p37"/>
          <p:cNvSpPr txBox="1"/>
          <p:nvPr>
            <p:ph idx="18" type="title"/>
          </p:nvPr>
        </p:nvSpPr>
        <p:spPr>
          <a:xfrm>
            <a:off x="6564350" y="1554125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idx="19" type="title"/>
          </p:nvPr>
        </p:nvSpPr>
        <p:spPr>
          <a:xfrm>
            <a:off x="3706300" y="2781100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4" name="Google Shape;234;p37"/>
          <p:cNvSpPr txBox="1"/>
          <p:nvPr>
            <p:ph idx="20" type="title"/>
          </p:nvPr>
        </p:nvSpPr>
        <p:spPr>
          <a:xfrm>
            <a:off x="6564350" y="2781100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5" name="Google Shape;235;p37"/>
          <p:cNvSpPr txBox="1"/>
          <p:nvPr>
            <p:ph idx="21" type="body"/>
          </p:nvPr>
        </p:nvSpPr>
        <p:spPr>
          <a:xfrm>
            <a:off x="3706300" y="1810914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6" name="Google Shape;236;p37"/>
          <p:cNvSpPr txBox="1"/>
          <p:nvPr>
            <p:ph idx="22" type="body"/>
          </p:nvPr>
        </p:nvSpPr>
        <p:spPr>
          <a:xfrm>
            <a:off x="3706300" y="3038996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7" name="Google Shape;237;p37"/>
          <p:cNvSpPr/>
          <p:nvPr>
            <p:ph idx="2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Content">
  <p:cSld name="CUSTOM_15"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/>
          <p:nvPr/>
        </p:nvSpPr>
        <p:spPr>
          <a:xfrm rot="5400000">
            <a:off x="4342200" y="341250"/>
            <a:ext cx="4914900" cy="4460100"/>
          </a:xfrm>
          <a:prstGeom prst="round2SameRect">
            <a:avLst>
              <a:gd fmla="val 3491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8"/>
          <p:cNvSpPr txBox="1"/>
          <p:nvPr>
            <p:ph type="title"/>
          </p:nvPr>
        </p:nvSpPr>
        <p:spPr>
          <a:xfrm>
            <a:off x="932850" y="730375"/>
            <a:ext cx="3280800" cy="21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241" name="Google Shape;241;p38"/>
          <p:cNvSpPr txBox="1"/>
          <p:nvPr>
            <p:ph idx="1" type="subTitle"/>
          </p:nvPr>
        </p:nvSpPr>
        <p:spPr>
          <a:xfrm>
            <a:off x="5233275" y="763675"/>
            <a:ext cx="35037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b="0"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8"/>
          <p:cNvSpPr txBox="1"/>
          <p:nvPr>
            <p:ph idx="2" type="subTitle"/>
          </p:nvPr>
        </p:nvSpPr>
        <p:spPr>
          <a:xfrm>
            <a:off x="955350" y="2928709"/>
            <a:ext cx="28449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3" name="Google Shape;243;p38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8"/>
          <p:cNvSpPr/>
          <p:nvPr>
            <p:ph idx="4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Phone + Desktop">
  <p:cSld name="CUSTOM_16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fmla="val 3196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9"/>
          <p:cNvSpPr/>
          <p:nvPr>
            <p:ph idx="2" type="pic"/>
          </p:nvPr>
        </p:nvSpPr>
        <p:spPr>
          <a:xfrm>
            <a:off x="3768625" y="934850"/>
            <a:ext cx="4630500" cy="2606700"/>
          </a:xfrm>
          <a:prstGeom prst="roundRect">
            <a:avLst>
              <a:gd fmla="val 112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39"/>
          <p:cNvSpPr/>
          <p:nvPr>
            <p:ph idx="3" type="pic"/>
          </p:nvPr>
        </p:nvSpPr>
        <p:spPr>
          <a:xfrm>
            <a:off x="81285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39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9"/>
          <p:cNvSpPr/>
          <p:nvPr>
            <p:ph idx="4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Desktop">
  <p:cSld name="CUSTOM_16_2"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fmla="val 319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0"/>
          <p:cNvSpPr/>
          <p:nvPr/>
        </p:nvSpPr>
        <p:spPr>
          <a:xfrm rot="-5400000">
            <a:off x="-837600" y="1065750"/>
            <a:ext cx="4914900" cy="3011100"/>
          </a:xfrm>
          <a:prstGeom prst="round2SameRect">
            <a:avLst>
              <a:gd fmla="val 525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0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5" name="Google Shape;255;p40"/>
          <p:cNvSpPr/>
          <p:nvPr>
            <p:ph idx="3" type="pic"/>
          </p:nvPr>
        </p:nvSpPr>
        <p:spPr>
          <a:xfrm>
            <a:off x="1931050" y="789375"/>
            <a:ext cx="5281800" cy="2973300"/>
          </a:xfrm>
          <a:prstGeom prst="roundRect">
            <a:avLst>
              <a:gd fmla="val 112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3 Phone">
  <p:cSld name="CUSTOM_16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fmla="val 319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1"/>
          <p:cNvSpPr/>
          <p:nvPr/>
        </p:nvSpPr>
        <p:spPr>
          <a:xfrm rot="-5400000">
            <a:off x="-837600" y="1065750"/>
            <a:ext cx="4914900" cy="3011100"/>
          </a:xfrm>
          <a:prstGeom prst="round2SameRect">
            <a:avLst>
              <a:gd fmla="val 525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1"/>
          <p:cNvSpPr/>
          <p:nvPr>
            <p:ph idx="2" type="pic"/>
          </p:nvPr>
        </p:nvSpPr>
        <p:spPr>
          <a:xfrm>
            <a:off x="81285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41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1" name="Google Shape;261;p41"/>
          <p:cNvSpPr/>
          <p:nvPr>
            <p:ph idx="4" type="pic"/>
          </p:nvPr>
        </p:nvSpPr>
        <p:spPr>
          <a:xfrm>
            <a:off x="376500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41"/>
          <p:cNvSpPr/>
          <p:nvPr>
            <p:ph idx="5" type="pic"/>
          </p:nvPr>
        </p:nvSpPr>
        <p:spPr>
          <a:xfrm>
            <a:off x="671715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Tablet">
  <p:cSld name="CUSTOM_16_2_1"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fmla="val 319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2"/>
          <p:cNvSpPr/>
          <p:nvPr/>
        </p:nvSpPr>
        <p:spPr>
          <a:xfrm rot="-5400000">
            <a:off x="-837600" y="1065750"/>
            <a:ext cx="4914900" cy="3011100"/>
          </a:xfrm>
          <a:prstGeom prst="round2SameRect">
            <a:avLst>
              <a:gd fmla="val 525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2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7" name="Google Shape;267;p42"/>
          <p:cNvSpPr/>
          <p:nvPr>
            <p:ph idx="3" type="pic"/>
          </p:nvPr>
        </p:nvSpPr>
        <p:spPr>
          <a:xfrm>
            <a:off x="1988050" y="627575"/>
            <a:ext cx="5167800" cy="3888300"/>
          </a:xfrm>
          <a:prstGeom prst="roundRect">
            <a:avLst>
              <a:gd fmla="val 4099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s Phone + Tablet">
  <p:cSld name="CUSTOM_16_1_1"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/>
          <p:nvPr>
            <p:ph idx="2" type="pic"/>
          </p:nvPr>
        </p:nvSpPr>
        <p:spPr>
          <a:xfrm>
            <a:off x="81285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43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3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2" name="Google Shape;272;p43"/>
          <p:cNvSpPr/>
          <p:nvPr>
            <p:ph idx="4" type="pic"/>
          </p:nvPr>
        </p:nvSpPr>
        <p:spPr>
          <a:xfrm>
            <a:off x="3874125" y="866550"/>
            <a:ext cx="4531500" cy="3409500"/>
          </a:xfrm>
          <a:prstGeom prst="roundRect">
            <a:avLst>
              <a:gd fmla="val 4099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17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4"/>
          <p:cNvSpPr txBox="1"/>
          <p:nvPr>
            <p:ph idx="1" type="subTitle"/>
          </p:nvPr>
        </p:nvSpPr>
        <p:spPr>
          <a:xfrm>
            <a:off x="440281" y="763675"/>
            <a:ext cx="20703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b="0"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4"/>
          <p:cNvSpPr txBox="1"/>
          <p:nvPr/>
        </p:nvSpPr>
        <p:spPr>
          <a:xfrm>
            <a:off x="871975" y="114300"/>
            <a:ext cx="1385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4"/>
                </a:solidFill>
                <a:latin typeface="Albert Sans"/>
                <a:ea typeface="Albert Sans"/>
                <a:cs typeface="Albert Sans"/>
                <a:sym typeface="Albert Sans"/>
              </a:rPr>
              <a:t>Future Focused</a:t>
            </a:r>
            <a:endParaRPr b="1">
              <a:solidFill>
                <a:schemeClr val="accent4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77" name="Google Shape;277;p44"/>
          <p:cNvSpPr txBox="1"/>
          <p:nvPr>
            <p:ph idx="2" type="subTitle"/>
          </p:nvPr>
        </p:nvSpPr>
        <p:spPr>
          <a:xfrm>
            <a:off x="580888" y="3286575"/>
            <a:ext cx="17571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b="0"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8" name="Google Shape;278;p44"/>
          <p:cNvSpPr txBox="1"/>
          <p:nvPr>
            <p:ph idx="3" type="title"/>
          </p:nvPr>
        </p:nvSpPr>
        <p:spPr>
          <a:xfrm>
            <a:off x="440281" y="327150"/>
            <a:ext cx="2009100" cy="1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Pullquote">
  <p:cSld name="CUSTOM_18">
    <p:bg>
      <p:bgPr>
        <a:solidFill>
          <a:schemeClr val="accent2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idx="1" type="subTitle"/>
          </p:nvPr>
        </p:nvSpPr>
        <p:spPr>
          <a:xfrm>
            <a:off x="821950" y="763675"/>
            <a:ext cx="20703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5"/>
          <p:cNvSpPr/>
          <p:nvPr/>
        </p:nvSpPr>
        <p:spPr>
          <a:xfrm>
            <a:off x="114300" y="114300"/>
            <a:ext cx="8915400" cy="4914900"/>
          </a:xfrm>
          <a:prstGeom prst="roundRect">
            <a:avLst>
              <a:gd fmla="val 33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5"/>
          <p:cNvSpPr txBox="1"/>
          <p:nvPr>
            <p:ph idx="2" type="subTitle"/>
          </p:nvPr>
        </p:nvSpPr>
        <p:spPr>
          <a:xfrm>
            <a:off x="1062075" y="763675"/>
            <a:ext cx="70254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anum Myeongjo"/>
              <a:buNone/>
              <a:defRPr b="0" sz="36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3" name="Google Shape;283;p45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5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7" name="Google Shape;287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8" name="Google Shape;28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1" name="Google Shape;29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" name="Google Shape;29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9" name="Google Shape;299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0" name="Google Shape;30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6" name="Google Shape;306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" name="Google Shape;30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0" name="Google Shape;31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4" name="Google Shape;314;p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5" name="Google Shape;315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6" name="Google Shape;31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19" name="Google Shape;31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2" name="Google Shape;322;p5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3" name="Google Shape;32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5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0" name="Google Shape;330;p5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1" name="Google Shape;331;p5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2" name="Google Shape;332;p5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3" name="Google Shape;333;p5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4" name="Google Shape;334;p5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5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8" name="Google Shape;338;p5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5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3" name="Google Shape;343;p5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" name="Google Shape;344;p5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5" name="Google Shape;345;p5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6" name="Google Shape;346;p5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6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" name="Google Shape;350;p6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1" name="Google Shape;351;p60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2" name="Google Shape;352;p6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3" name="Google Shape;353;p60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" name="Google Shape;354;p60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60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6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" name="Google Shape;359;p6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0" name="Google Shape;360;p6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6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2" name="Google Shape;362;p6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3" name="Google Shape;363;p6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4" name="Google Shape;364;p6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5" name="Google Shape;365;p6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6" name="Google Shape;366;p6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6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3" name="Google Shape;373;p6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6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6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6" name="Google Shape;37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6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9" name="Google Shape;379;p6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2" name="Google Shape;382;p6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6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6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5" name="Google Shape;385;p6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6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7" name="Google Shape;38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6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0" name="Google Shape;390;p6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1" name="Google Shape;391;p6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_2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6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8" name="Google Shape;398;p6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6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6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6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6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3" name="Google Shape;403;p6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6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6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6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54" Type="http://schemas.openxmlformats.org/officeDocument/2006/relationships/theme" Target="../theme/theme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47550" y="425875"/>
            <a:ext cx="29163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2400"/>
              <a:buFont typeface="Nanum Myeongjo"/>
              <a:buNone/>
              <a:defRPr sz="2400">
                <a:solidFill>
                  <a:srgbClr val="15151B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47550" y="1714375"/>
            <a:ext cx="5780700" cy="29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1400"/>
              <a:buFont typeface="Albert Sans"/>
              <a:buChar char="●"/>
              <a:defRPr u="sng">
                <a:solidFill>
                  <a:srgbClr val="15151B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1400"/>
              <a:buFont typeface="Albert Sans"/>
              <a:buChar char="○"/>
              <a:defRPr u="sng">
                <a:solidFill>
                  <a:srgbClr val="15151B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1400"/>
              <a:buFont typeface="Albert Sans"/>
              <a:buChar char="■"/>
              <a:defRPr u="sng">
                <a:solidFill>
                  <a:srgbClr val="15151B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1400"/>
              <a:buFont typeface="Albert Sans"/>
              <a:buChar char="●"/>
              <a:defRPr u="sng">
                <a:solidFill>
                  <a:srgbClr val="15151B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1400"/>
              <a:buFont typeface="Albert Sans"/>
              <a:buChar char="○"/>
              <a:defRPr u="sng">
                <a:solidFill>
                  <a:srgbClr val="15151B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1400"/>
              <a:buFont typeface="Albert Sans"/>
              <a:buChar char="■"/>
              <a:defRPr u="sng">
                <a:solidFill>
                  <a:srgbClr val="15151B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1400"/>
              <a:buFont typeface="Albert Sans"/>
              <a:buChar char="●"/>
              <a:defRPr u="sng">
                <a:solidFill>
                  <a:srgbClr val="15151B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1400"/>
              <a:buFont typeface="Albert Sans"/>
              <a:buChar char="○"/>
              <a:defRPr u="sng">
                <a:solidFill>
                  <a:srgbClr val="15151B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1400"/>
              <a:buFont typeface="Albert Sans"/>
              <a:buChar char="■"/>
              <a:defRPr u="sng">
                <a:solidFill>
                  <a:srgbClr val="15151B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9">
          <p15:clr>
            <a:srgbClr val="E46962"/>
          </p15:clr>
        </p15:guide>
        <p15:guide id="2" pos="593">
          <p15:clr>
            <a:srgbClr val="E46962"/>
          </p15:clr>
        </p15:guide>
        <p15:guide id="3" pos="669">
          <p15:clr>
            <a:srgbClr val="E46962"/>
          </p15:clr>
        </p15:guide>
        <p15:guide id="4" pos="1044">
          <p15:clr>
            <a:srgbClr val="E46962"/>
          </p15:clr>
        </p15:guide>
        <p15:guide id="5" pos="1119">
          <p15:clr>
            <a:srgbClr val="E46962"/>
          </p15:clr>
        </p15:guide>
        <p15:guide id="6" pos="1494">
          <p15:clr>
            <a:srgbClr val="E46962"/>
          </p15:clr>
        </p15:guide>
        <p15:guide id="7" pos="1569">
          <p15:clr>
            <a:srgbClr val="E46962"/>
          </p15:clr>
        </p15:guide>
        <p15:guide id="8" pos="1944">
          <p15:clr>
            <a:srgbClr val="E46962"/>
          </p15:clr>
        </p15:guide>
        <p15:guide id="9" pos="2019">
          <p15:clr>
            <a:srgbClr val="E46962"/>
          </p15:clr>
        </p15:guide>
        <p15:guide id="10" pos="2394">
          <p15:clr>
            <a:srgbClr val="E46962"/>
          </p15:clr>
        </p15:guide>
        <p15:guide id="11" pos="2469">
          <p15:clr>
            <a:srgbClr val="E46962"/>
          </p15:clr>
        </p15:guide>
        <p15:guide id="12" pos="2844">
          <p15:clr>
            <a:srgbClr val="E46962"/>
          </p15:clr>
        </p15:guide>
        <p15:guide id="13" pos="2919">
          <p15:clr>
            <a:srgbClr val="E46962"/>
          </p15:clr>
        </p15:guide>
        <p15:guide id="14" pos="3294">
          <p15:clr>
            <a:srgbClr val="E46962"/>
          </p15:clr>
        </p15:guide>
        <p15:guide id="15" pos="3370">
          <p15:clr>
            <a:srgbClr val="E46962"/>
          </p15:clr>
        </p15:guide>
        <p15:guide id="16" pos="3744">
          <p15:clr>
            <a:srgbClr val="E46962"/>
          </p15:clr>
        </p15:guide>
        <p15:guide id="17" pos="3820">
          <p15:clr>
            <a:srgbClr val="E46962"/>
          </p15:clr>
        </p15:guide>
        <p15:guide id="18" pos="4194">
          <p15:clr>
            <a:srgbClr val="E46962"/>
          </p15:clr>
        </p15:guide>
        <p15:guide id="19" pos="4270">
          <p15:clr>
            <a:srgbClr val="E46962"/>
          </p15:clr>
        </p15:guide>
        <p15:guide id="20" pos="4644">
          <p15:clr>
            <a:srgbClr val="E46962"/>
          </p15:clr>
        </p15:guide>
        <p15:guide id="21" pos="4720">
          <p15:clr>
            <a:srgbClr val="E46962"/>
          </p15:clr>
        </p15:guide>
        <p15:guide id="22" pos="5094">
          <p15:clr>
            <a:srgbClr val="E46962"/>
          </p15:clr>
        </p15:guide>
        <p15:guide id="23" pos="5170">
          <p15:clr>
            <a:srgbClr val="E46962"/>
          </p15:clr>
        </p15:guide>
        <p15:guide id="24" pos="5544">
          <p15:clr>
            <a:srgbClr val="E46962"/>
          </p15:clr>
        </p15:guide>
        <p15:guide id="25" orient="horz" pos="141">
          <p15:clr>
            <a:srgbClr val="E46962"/>
          </p15:clr>
        </p15:guide>
        <p15:guide id="26" orient="horz" pos="3099">
          <p15:clr>
            <a:srgbClr val="E46962"/>
          </p15:clr>
        </p15:guide>
        <p15:guide id="27" pos="144">
          <p15:clr>
            <a:srgbClr val="E46962"/>
          </p15:clr>
        </p15:guide>
        <p15:guide id="28" pos="561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5rT1ctB91A2OaOyWjZt3delhaHX3_K0T/view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lgVjbEcAIGShSYg2Gk7nV_ggrPNpbus0/view" TargetMode="External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7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12" name="Google Shape;412;p67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13" name="Google Shape;413;p67"/>
          <p:cNvSpPr txBox="1"/>
          <p:nvPr>
            <p:ph idx="1" type="subTitle"/>
          </p:nvPr>
        </p:nvSpPr>
        <p:spPr>
          <a:xfrm>
            <a:off x="885700" y="2028275"/>
            <a:ext cx="57312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accent3"/>
                </a:solidFill>
              </a:rPr>
              <a:t>Driving Sustainable Renewable Energy Solutions by Unlocking ESG Transparent ESG Insights</a:t>
            </a:r>
            <a:endParaRPr sz="1500">
              <a:solidFill>
                <a:schemeClr val="accent3"/>
              </a:solidFill>
            </a:endParaRPr>
          </a:p>
        </p:txBody>
      </p:sp>
      <p:pic>
        <p:nvPicPr>
          <p:cNvPr descr="Hexagonal icon." id="414" name="Google Shape;414;p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732" l="0" r="0" t="6732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415" name="Google Shape;415;p67"/>
          <p:cNvSpPr txBox="1"/>
          <p:nvPr>
            <p:ph idx="4" type="title"/>
          </p:nvPr>
        </p:nvSpPr>
        <p:spPr>
          <a:xfrm>
            <a:off x="885700" y="935679"/>
            <a:ext cx="7137900" cy="1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ESGrader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16" name="Google Shape;416;p67"/>
          <p:cNvSpPr txBox="1"/>
          <p:nvPr>
            <p:ph idx="3" type="title"/>
          </p:nvPr>
        </p:nvSpPr>
        <p:spPr>
          <a:xfrm>
            <a:off x="885700" y="542075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Renewable Energy Project Optimization Engine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17" name="Google Shape;417;p67"/>
          <p:cNvSpPr txBox="1"/>
          <p:nvPr>
            <p:ph idx="1" type="subTitle"/>
          </p:nvPr>
        </p:nvSpPr>
        <p:spPr>
          <a:xfrm>
            <a:off x="885700" y="3715200"/>
            <a:ext cx="71379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3"/>
                </a:solidFill>
              </a:rPr>
              <a:t>Group Members:</a:t>
            </a:r>
            <a:endParaRPr b="1" sz="1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accent3"/>
                </a:solidFill>
              </a:rPr>
              <a:t>Shreya Adhwa</a:t>
            </a:r>
            <a:br>
              <a:rPr lang="en" sz="1000">
                <a:solidFill>
                  <a:schemeClr val="accent3"/>
                </a:solidFill>
              </a:rPr>
            </a:br>
            <a:r>
              <a:rPr lang="en" sz="1000">
                <a:solidFill>
                  <a:schemeClr val="accent3"/>
                </a:solidFill>
              </a:rPr>
              <a:t>CJ Noble</a:t>
            </a:r>
            <a:br>
              <a:rPr lang="en" sz="1000">
                <a:solidFill>
                  <a:schemeClr val="accent3"/>
                </a:solidFill>
              </a:rPr>
            </a:br>
            <a:r>
              <a:rPr lang="en" sz="1000">
                <a:solidFill>
                  <a:schemeClr val="accent3"/>
                </a:solidFill>
              </a:rPr>
              <a:t>Jocelyn Buckley</a:t>
            </a:r>
            <a:endParaRPr sz="1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6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</p:spPr>
      </p:sp>
      <p:sp>
        <p:nvSpPr>
          <p:cNvPr id="560" name="Google Shape;560;p76"/>
          <p:cNvSpPr txBox="1"/>
          <p:nvPr>
            <p:ph idx="1" type="subTitle"/>
          </p:nvPr>
        </p:nvSpPr>
        <p:spPr>
          <a:xfrm>
            <a:off x="958450" y="2692875"/>
            <a:ext cx="71379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6"/>
          <p:cNvSpPr txBox="1"/>
          <p:nvPr>
            <p:ph idx="4" type="title"/>
          </p:nvPr>
        </p:nvSpPr>
        <p:spPr>
          <a:xfrm>
            <a:off x="499050" y="223475"/>
            <a:ext cx="81261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ESGrader Wireframes Demo</a:t>
            </a:r>
            <a:endParaRPr sz="4400"/>
          </a:p>
        </p:txBody>
      </p:sp>
      <p:pic>
        <p:nvPicPr>
          <p:cNvPr id="562" name="Google Shape;562;p76" title="Screen Recording 2025-01-19 at 12.48.40 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400" y="13372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7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68" name="Google Shape;568;p77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descr="Hexagonal icon." id="569" name="Google Shape;569;p7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732" l="0" r="0" t="6732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570" name="Google Shape;570;p77"/>
          <p:cNvSpPr txBox="1"/>
          <p:nvPr>
            <p:ph idx="4" type="title"/>
          </p:nvPr>
        </p:nvSpPr>
        <p:spPr>
          <a:xfrm>
            <a:off x="151075" y="542075"/>
            <a:ext cx="90921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Moving from rules based to K-NN</a:t>
            </a:r>
            <a:endParaRPr sz="4400"/>
          </a:p>
        </p:txBody>
      </p:sp>
      <p:sp>
        <p:nvSpPr>
          <p:cNvPr id="571" name="Google Shape;571;p77"/>
          <p:cNvSpPr txBox="1"/>
          <p:nvPr>
            <p:ph idx="3" type="title"/>
          </p:nvPr>
        </p:nvSpPr>
        <p:spPr>
          <a:xfrm>
            <a:off x="658475" y="230175"/>
            <a:ext cx="51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/>
              <a:t>DEMO</a:t>
            </a:r>
            <a:endParaRPr b="0" sz="1000"/>
          </a:p>
        </p:txBody>
      </p:sp>
      <p:sp>
        <p:nvSpPr>
          <p:cNvPr id="572" name="Google Shape;572;p77"/>
          <p:cNvSpPr txBox="1"/>
          <p:nvPr/>
        </p:nvSpPr>
        <p:spPr>
          <a:xfrm>
            <a:off x="6107475" y="692325"/>
            <a:ext cx="30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73" name="Google Shape;573;p77"/>
          <p:cNvSpPr txBox="1"/>
          <p:nvPr/>
        </p:nvSpPr>
        <p:spPr>
          <a:xfrm>
            <a:off x="212075" y="1427975"/>
            <a:ext cx="8384700" cy="18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Transforming the current </a:t>
            </a:r>
            <a:r>
              <a:rPr b="1" lang="en" sz="1100"/>
              <a:t>ESG Recommendation Engine</a:t>
            </a:r>
            <a:r>
              <a:rPr lang="en" sz="1100"/>
              <a:t> into a </a:t>
            </a:r>
            <a:r>
              <a:rPr b="1" lang="en" sz="1100"/>
              <a:t>K-Nearest Neighbors (KNN)</a:t>
            </a:r>
            <a:r>
              <a:rPr lang="en" sz="1100"/>
              <a:t> model involves using a similarity-based approach to recommend projects or actions based on closeness to other similar cases. Here’s how you can achieve this: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Similarity-Based Approach</a:t>
            </a:r>
            <a:r>
              <a:rPr lang="en" sz="1100"/>
              <a:t>: Instead of using static thresholds and weights to generate recommendations, a KNN model finds the most similar historical projects or responses to suggest appropriate actions.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Distance Metric</a:t>
            </a:r>
            <a:r>
              <a:rPr lang="en" sz="1100"/>
              <a:t>: Use a distance function (e.g., Euclidean, Manhattan, or cosine similarity) to find the nearest neighbors.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Numerical Representation</a:t>
            </a:r>
            <a:r>
              <a:rPr lang="en" sz="1100"/>
              <a:t>: Convert all input data (e.g., survey responses, ESG scores, location context) into a numerical feature vector for calculating similarity.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8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79" name="Google Shape;579;p78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descr="Hexagonal icon." id="580" name="Google Shape;580;p7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732" l="0" r="0" t="6732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581" name="Google Shape;581;p78"/>
          <p:cNvSpPr txBox="1"/>
          <p:nvPr>
            <p:ph idx="4" type="title"/>
          </p:nvPr>
        </p:nvSpPr>
        <p:spPr>
          <a:xfrm>
            <a:off x="485325" y="500850"/>
            <a:ext cx="71379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Sample database wlocation</a:t>
            </a:r>
            <a:endParaRPr sz="4400"/>
          </a:p>
        </p:txBody>
      </p:sp>
      <p:sp>
        <p:nvSpPr>
          <p:cNvPr id="582" name="Google Shape;582;p78"/>
          <p:cNvSpPr txBox="1"/>
          <p:nvPr>
            <p:ph idx="3" type="title"/>
          </p:nvPr>
        </p:nvSpPr>
        <p:spPr>
          <a:xfrm>
            <a:off x="658475" y="230175"/>
            <a:ext cx="51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OUR APPROACH</a:t>
            </a:r>
            <a:endParaRPr sz="1000"/>
          </a:p>
        </p:txBody>
      </p:sp>
      <p:sp>
        <p:nvSpPr>
          <p:cNvPr id="583" name="Google Shape;583;p78"/>
          <p:cNvSpPr txBox="1"/>
          <p:nvPr/>
        </p:nvSpPr>
        <p:spPr>
          <a:xfrm>
            <a:off x="6107475" y="692325"/>
            <a:ext cx="30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84" name="Google Shape;58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163" y="1208425"/>
            <a:ext cx="8176963" cy="3034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9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90" name="Google Shape;590;p79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91" name="Google Shape;591;p79"/>
          <p:cNvSpPr txBox="1"/>
          <p:nvPr>
            <p:ph idx="1" type="subTitle"/>
          </p:nvPr>
        </p:nvSpPr>
        <p:spPr>
          <a:xfrm>
            <a:off x="595200" y="1455925"/>
            <a:ext cx="81051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5151B"/>
                </a:solidFill>
              </a:rPr>
              <a:t>Thank you. </a:t>
            </a:r>
            <a:endParaRPr sz="3000">
              <a:solidFill>
                <a:srgbClr val="15151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Hexagonal icon." id="592" name="Google Shape;592;p7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732" l="0" r="0" t="6732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593" name="Google Shape;593;p79"/>
          <p:cNvSpPr txBox="1"/>
          <p:nvPr/>
        </p:nvSpPr>
        <p:spPr>
          <a:xfrm>
            <a:off x="6107475" y="692325"/>
            <a:ext cx="30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0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99" name="Google Shape;599;p80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0" name="Google Shape;600;p80"/>
          <p:cNvSpPr txBox="1"/>
          <p:nvPr>
            <p:ph idx="1" type="subTitle"/>
          </p:nvPr>
        </p:nvSpPr>
        <p:spPr>
          <a:xfrm>
            <a:off x="595200" y="1455925"/>
            <a:ext cx="81051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15151B"/>
                </a:solidFill>
              </a:rPr>
              <a:t>APPENDIX</a:t>
            </a:r>
            <a:endParaRPr sz="4000">
              <a:solidFill>
                <a:srgbClr val="15151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Hexagonal icon." id="601" name="Google Shape;601;p8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732" l="0" r="0" t="6732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602" name="Google Shape;602;p80"/>
          <p:cNvSpPr txBox="1"/>
          <p:nvPr/>
        </p:nvSpPr>
        <p:spPr>
          <a:xfrm>
            <a:off x="6107475" y="692325"/>
            <a:ext cx="30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1"/>
          <p:cNvSpPr/>
          <p:nvPr/>
        </p:nvSpPr>
        <p:spPr>
          <a:xfrm>
            <a:off x="4629150" y="114300"/>
            <a:ext cx="4400400" cy="4914900"/>
          </a:xfrm>
          <a:prstGeom prst="roundRect">
            <a:avLst>
              <a:gd fmla="val 33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81"/>
          <p:cNvSpPr/>
          <p:nvPr/>
        </p:nvSpPr>
        <p:spPr>
          <a:xfrm>
            <a:off x="7158725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09" name="Google Shape;609;p81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0" name="Google Shape;610;p81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1" name="Google Shape;611;p81"/>
          <p:cNvSpPr txBox="1"/>
          <p:nvPr>
            <p:ph idx="1" type="subTitle"/>
          </p:nvPr>
        </p:nvSpPr>
        <p:spPr>
          <a:xfrm>
            <a:off x="955475" y="1615450"/>
            <a:ext cx="3291600" cy="2850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optimized scoring algorithm not only </a:t>
            </a:r>
            <a:r>
              <a:rPr b="1" lang="en" sz="11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delivers actionable insights but also empowers users to drive sustainable change and community well-being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By addressing workflow inefficiencies, the tool simplifies ESG assessments, providing clear, strategic steps for improvement and fostering a shared commitment to a sustainable future.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81"/>
          <p:cNvSpPr txBox="1"/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/>
              <a:t>High Level Stat Confirming</a:t>
            </a:r>
            <a:br>
              <a:rPr b="0" lang="en"/>
            </a:br>
            <a:r>
              <a:rPr b="0" lang="en"/>
              <a:t>The Problem</a:t>
            </a:r>
            <a:endParaRPr b="0"/>
          </a:p>
        </p:txBody>
      </p:sp>
      <p:sp>
        <p:nvSpPr>
          <p:cNvPr id="613" name="Google Shape;613;p81"/>
          <p:cNvSpPr/>
          <p:nvPr/>
        </p:nvSpPr>
        <p:spPr>
          <a:xfrm>
            <a:off x="5533150" y="1274250"/>
            <a:ext cx="2595000" cy="2595000"/>
          </a:xfrm>
          <a:prstGeom prst="ellipse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81"/>
          <p:cNvSpPr/>
          <p:nvPr/>
        </p:nvSpPr>
        <p:spPr>
          <a:xfrm>
            <a:off x="5000299" y="744000"/>
            <a:ext cx="3655500" cy="3655500"/>
          </a:xfrm>
          <a:prstGeom prst="pie">
            <a:avLst>
              <a:gd fmla="val 15835664" name="adj1"/>
              <a:gd fmla="val 862562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615" name="Google Shape;615;p81"/>
          <p:cNvSpPr/>
          <p:nvPr/>
        </p:nvSpPr>
        <p:spPr>
          <a:xfrm>
            <a:off x="5002912" y="744000"/>
            <a:ext cx="3655500" cy="3655500"/>
          </a:xfrm>
          <a:prstGeom prst="pie">
            <a:avLst>
              <a:gd fmla="val 8522617" name="adj1"/>
              <a:gd fmla="val 11934364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616" name="Google Shape;616;p81"/>
          <p:cNvSpPr txBox="1"/>
          <p:nvPr/>
        </p:nvSpPr>
        <p:spPr>
          <a:xfrm>
            <a:off x="7548150" y="2440496"/>
            <a:ext cx="1008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Category A</a:t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XX%</a:t>
            </a:r>
            <a:endParaRPr b="1"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7" name="Google Shape;617;p81"/>
          <p:cNvSpPr txBox="1"/>
          <p:nvPr/>
        </p:nvSpPr>
        <p:spPr>
          <a:xfrm>
            <a:off x="5514050" y="744869"/>
            <a:ext cx="1008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XX%</a:t>
            </a:r>
            <a:endParaRPr b="1" sz="2400">
              <a:solidFill>
                <a:schemeClr val="dk2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18" name="Google Shape;618;p81"/>
          <p:cNvSpPr txBox="1"/>
          <p:nvPr/>
        </p:nvSpPr>
        <p:spPr>
          <a:xfrm>
            <a:off x="5514044" y="557086"/>
            <a:ext cx="1008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Our Category</a:t>
            </a:r>
            <a:endParaRPr b="1"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9" name="Google Shape;619;p81"/>
          <p:cNvSpPr/>
          <p:nvPr/>
        </p:nvSpPr>
        <p:spPr>
          <a:xfrm>
            <a:off x="5002912" y="744000"/>
            <a:ext cx="3655500" cy="3655500"/>
          </a:xfrm>
          <a:prstGeom prst="pie">
            <a:avLst>
              <a:gd fmla="val 11762706" name="adj1"/>
              <a:gd fmla="val 13397634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620" name="Google Shape;620;p81"/>
          <p:cNvSpPr txBox="1"/>
          <p:nvPr/>
        </p:nvSpPr>
        <p:spPr>
          <a:xfrm>
            <a:off x="4954525" y="2571746"/>
            <a:ext cx="10089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Category B</a:t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XX%</a:t>
            </a:r>
            <a:endParaRPr b="1"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1" name="Google Shape;621;p81"/>
          <p:cNvSpPr txBox="1"/>
          <p:nvPr/>
        </p:nvSpPr>
        <p:spPr>
          <a:xfrm>
            <a:off x="5186300" y="1726025"/>
            <a:ext cx="894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Category C</a:t>
            </a:r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XX%</a:t>
            </a:r>
            <a:endParaRPr b="1"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2" name="Google Shape;622;p81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 Solution</a:t>
            </a:r>
            <a:endParaRPr/>
          </a:p>
        </p:txBody>
      </p:sp>
      <p:pic>
        <p:nvPicPr>
          <p:cNvPr descr="Hexagonal icon." id="623" name="Google Shape;623;p8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597" l="0" r="0" t="6589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624" name="Google Shape;624;p81"/>
          <p:cNvSpPr/>
          <p:nvPr/>
        </p:nvSpPr>
        <p:spPr>
          <a:xfrm>
            <a:off x="5720650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5" name="Google Shape;625;p81"/>
          <p:cNvSpPr txBox="1"/>
          <p:nvPr/>
        </p:nvSpPr>
        <p:spPr>
          <a:xfrm>
            <a:off x="5730000" y="4614225"/>
            <a:ext cx="13182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Company Name</a:t>
            </a:r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2"/>
          <p:cNvSpPr/>
          <p:nvPr/>
        </p:nvSpPr>
        <p:spPr>
          <a:xfrm>
            <a:off x="7158725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31" name="Google Shape;631;p82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32" name="Google Shape;632;p82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33" name="Google Shape;633;p82"/>
          <p:cNvSpPr txBox="1"/>
          <p:nvPr>
            <p:ph idx="1" type="body"/>
          </p:nvPr>
        </p:nvSpPr>
        <p:spPr>
          <a:xfrm>
            <a:off x="970225" y="770775"/>
            <a:ext cx="3729900" cy="28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Developers of renewable </a:t>
            </a:r>
            <a:r>
              <a:rPr lang="en"/>
              <a:t>energy</a:t>
            </a:r>
            <a:r>
              <a:rPr lang="en"/>
              <a:t> projects face significant obstacles, and lack clarity on the impact of ESG initiatives.</a:t>
            </a:r>
            <a:endParaRPr/>
          </a:p>
        </p:txBody>
      </p:sp>
      <p:sp>
        <p:nvSpPr>
          <p:cNvPr id="634" name="Google Shape;634;p82"/>
          <p:cNvSpPr txBox="1"/>
          <p:nvPr>
            <p:ph type="title"/>
          </p:nvPr>
        </p:nvSpPr>
        <p:spPr>
          <a:xfrm>
            <a:off x="956138" y="32715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Title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5" name="Google Shape;635;p82"/>
          <p:cNvSpPr txBox="1"/>
          <p:nvPr>
            <p:ph idx="2" type="body"/>
          </p:nvPr>
        </p:nvSpPr>
        <p:spPr>
          <a:xfrm>
            <a:off x="5235225" y="824225"/>
            <a:ext cx="3321600" cy="3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CLEAR aims to assign an ESG Impact Score for developers of renewable </a:t>
            </a:r>
            <a:r>
              <a:rPr lang="en"/>
              <a:t>energy</a:t>
            </a:r>
            <a:r>
              <a:rPr lang="en"/>
              <a:t> projects that will help them understand impactattract investors, overcome policy challenges and navigate the complex landscape </a:t>
            </a:r>
            <a:endParaRPr/>
          </a:p>
        </p:txBody>
      </p:sp>
      <p:pic>
        <p:nvPicPr>
          <p:cNvPr descr="Hexagonal icon." id="636" name="Google Shape;636;p8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6597" l="0" r="0" t="6589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637" name="Google Shape;637;p82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Overview</a:t>
            </a:r>
            <a:endParaRPr/>
          </a:p>
        </p:txBody>
      </p:sp>
      <p:sp>
        <p:nvSpPr>
          <p:cNvPr id="638" name="Google Shape;638;p82"/>
          <p:cNvSpPr/>
          <p:nvPr/>
        </p:nvSpPr>
        <p:spPr>
          <a:xfrm>
            <a:off x="5720650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39" name="Google Shape;639;p82"/>
          <p:cNvSpPr txBox="1"/>
          <p:nvPr/>
        </p:nvSpPr>
        <p:spPr>
          <a:xfrm>
            <a:off x="5730000" y="4614225"/>
            <a:ext cx="13182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Company Name</a:t>
            </a:r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3"/>
          <p:cNvSpPr/>
          <p:nvPr/>
        </p:nvSpPr>
        <p:spPr>
          <a:xfrm>
            <a:off x="7158725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45" name="Google Shape;645;p83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46" name="Google Shape;646;p83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47" name="Google Shape;647;p83"/>
          <p:cNvSpPr txBox="1"/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 Solution</a:t>
            </a:r>
            <a:endParaRPr/>
          </a:p>
        </p:txBody>
      </p:sp>
      <p:pic>
        <p:nvPicPr>
          <p:cNvPr descr="Hexagonal icon." id="648" name="Google Shape;648;p8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732" l="0" r="0" t="6732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649" name="Google Shape;649;p83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 Solution</a:t>
            </a:r>
            <a:endParaRPr/>
          </a:p>
        </p:txBody>
      </p:sp>
      <p:sp>
        <p:nvSpPr>
          <p:cNvPr id="650" name="Google Shape;650;p83"/>
          <p:cNvSpPr txBox="1"/>
          <p:nvPr>
            <p:ph idx="1" type="subTitle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51" name="Google Shape;651;p83"/>
          <p:cNvSpPr/>
          <p:nvPr/>
        </p:nvSpPr>
        <p:spPr>
          <a:xfrm>
            <a:off x="5720650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52" name="Google Shape;652;p83"/>
          <p:cNvSpPr txBox="1"/>
          <p:nvPr/>
        </p:nvSpPr>
        <p:spPr>
          <a:xfrm>
            <a:off x="5730000" y="4614225"/>
            <a:ext cx="13182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Company Name</a:t>
            </a:r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4"/>
          <p:cNvSpPr txBox="1"/>
          <p:nvPr>
            <p:ph idx="1" type="body"/>
          </p:nvPr>
        </p:nvSpPr>
        <p:spPr>
          <a:xfrm>
            <a:off x="311700" y="291475"/>
            <a:ext cx="8520600" cy="27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>
              <a:solidFill>
                <a:srgbClr val="15151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5"/>
          <p:cNvSpPr/>
          <p:nvPr/>
        </p:nvSpPr>
        <p:spPr>
          <a:xfrm>
            <a:off x="5123800" y="943800"/>
            <a:ext cx="3266400" cy="3266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85"/>
          <p:cNvSpPr/>
          <p:nvPr/>
        </p:nvSpPr>
        <p:spPr>
          <a:xfrm>
            <a:off x="7158725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64" name="Google Shape;664;p85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65" name="Google Shape;665;p85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66" name="Google Shape;666;p85"/>
          <p:cNvSpPr txBox="1"/>
          <p:nvPr>
            <p:ph idx="1" type="subTitle"/>
          </p:nvPr>
        </p:nvSpPr>
        <p:spPr>
          <a:xfrm>
            <a:off x="1069661" y="3191652"/>
            <a:ext cx="40827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⬤ Customer Group A</a:t>
            </a:r>
            <a:br>
              <a:rPr lang="en"/>
            </a:br>
            <a:r>
              <a:rPr lang="en">
                <a:solidFill>
                  <a:schemeClr val="accent4"/>
                </a:solidFill>
              </a:rPr>
              <a:t>⬤ Customer Group B</a:t>
            </a:r>
            <a:br>
              <a:rPr lang="en"/>
            </a:br>
            <a:r>
              <a:rPr lang="en">
                <a:solidFill>
                  <a:schemeClr val="accent2"/>
                </a:solidFill>
              </a:rPr>
              <a:t>⬤ Customer Group C</a:t>
            </a:r>
            <a:br>
              <a:rPr lang="en"/>
            </a:br>
            <a:r>
              <a:rPr lang="en">
                <a:solidFill>
                  <a:schemeClr val="accent1"/>
                </a:solidFill>
              </a:rPr>
              <a:t>⬤ Customer Group D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67" name="Google Shape;667;p85"/>
          <p:cNvSpPr txBox="1"/>
          <p:nvPr>
            <p:ph type="title"/>
          </p:nvPr>
        </p:nvSpPr>
        <p:spPr>
          <a:xfrm>
            <a:off x="932850" y="730375"/>
            <a:ext cx="4082700" cy="21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Market </a:t>
            </a:r>
            <a:br>
              <a:rPr lang="en"/>
            </a:br>
            <a:r>
              <a:rPr lang="en"/>
              <a:t>Size</a:t>
            </a:r>
            <a:endParaRPr/>
          </a:p>
        </p:txBody>
      </p:sp>
      <p:sp>
        <p:nvSpPr>
          <p:cNvPr id="668" name="Google Shape;668;p85"/>
          <p:cNvSpPr/>
          <p:nvPr/>
        </p:nvSpPr>
        <p:spPr>
          <a:xfrm>
            <a:off x="5628200" y="2399925"/>
            <a:ext cx="1768500" cy="176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50%</a:t>
            </a:r>
            <a:endParaRPr sz="6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69" name="Google Shape;669;p85"/>
          <p:cNvSpPr/>
          <p:nvPr/>
        </p:nvSpPr>
        <p:spPr>
          <a:xfrm>
            <a:off x="7150900" y="1840300"/>
            <a:ext cx="1239300" cy="123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35%</a:t>
            </a:r>
            <a:endParaRPr sz="2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70" name="Google Shape;670;p85"/>
          <p:cNvSpPr/>
          <p:nvPr/>
        </p:nvSpPr>
        <p:spPr>
          <a:xfrm>
            <a:off x="6217550" y="1327825"/>
            <a:ext cx="1092600" cy="109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18%</a:t>
            </a:r>
            <a:endParaRPr sz="24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71" name="Google Shape;671;p85"/>
          <p:cNvSpPr/>
          <p:nvPr/>
        </p:nvSpPr>
        <p:spPr>
          <a:xfrm>
            <a:off x="5168800" y="2677375"/>
            <a:ext cx="513300" cy="51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lbert Sans"/>
                <a:ea typeface="Albert Sans"/>
                <a:cs typeface="Albert Sans"/>
                <a:sym typeface="Albert Sans"/>
              </a:rPr>
              <a:t>5%</a:t>
            </a:r>
            <a:endParaRPr>
              <a:solidFill>
                <a:schemeClr val="accent3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72" name="Google Shape;672;p85"/>
          <p:cNvSpPr txBox="1"/>
          <p:nvPr>
            <p:ph idx="2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Analysis</a:t>
            </a:r>
            <a:endParaRPr/>
          </a:p>
        </p:txBody>
      </p:sp>
      <p:pic>
        <p:nvPicPr>
          <p:cNvPr descr="Hexagonal icon." id="673" name="Google Shape;673;p8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6732" l="0" r="0" t="6732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674" name="Google Shape;674;p85"/>
          <p:cNvSpPr/>
          <p:nvPr/>
        </p:nvSpPr>
        <p:spPr>
          <a:xfrm>
            <a:off x="5720650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75" name="Google Shape;675;p85"/>
          <p:cNvSpPr txBox="1"/>
          <p:nvPr/>
        </p:nvSpPr>
        <p:spPr>
          <a:xfrm>
            <a:off x="5730000" y="4614225"/>
            <a:ext cx="13182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Company Name</a:t>
            </a:r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8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3" name="Google Shape;423;p68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4" name="Google Shape;424;p68"/>
          <p:cNvSpPr txBox="1"/>
          <p:nvPr>
            <p:ph idx="1" type="subTitle"/>
          </p:nvPr>
        </p:nvSpPr>
        <p:spPr>
          <a:xfrm>
            <a:off x="582100" y="1242775"/>
            <a:ext cx="84483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Renewable energy projects need strong ESG performance to secure funding and community support, but current evaluations often lack actionable insights and overlook key impacts like biodiversity loss and environmental injustice. A transparent, actionable ESG scoring system (1-100) is essential to assess projects using survey data and other sources, fostering informed, sustainable decisions.</a:t>
            </a:r>
            <a:br>
              <a:rPr lang="en" sz="1900">
                <a:solidFill>
                  <a:srgbClr val="15151B"/>
                </a:solidFill>
              </a:rPr>
            </a:br>
            <a:endParaRPr sz="1600">
              <a:solidFill>
                <a:srgbClr val="15151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5151B"/>
              </a:solidFill>
            </a:endParaRPr>
          </a:p>
        </p:txBody>
      </p:sp>
      <p:pic>
        <p:nvPicPr>
          <p:cNvPr descr="Hexagonal icon." id="425" name="Google Shape;425;p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732" l="0" r="0" t="6732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426" name="Google Shape;426;p68"/>
          <p:cNvSpPr txBox="1"/>
          <p:nvPr>
            <p:ph idx="4" type="title"/>
          </p:nvPr>
        </p:nvSpPr>
        <p:spPr>
          <a:xfrm>
            <a:off x="595200" y="542075"/>
            <a:ext cx="71379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3"/>
                </a:solidFill>
              </a:rPr>
              <a:t>The Problem</a:t>
            </a:r>
            <a:endParaRPr sz="4000">
              <a:solidFill>
                <a:schemeClr val="accent3"/>
              </a:solidFill>
            </a:endParaRPr>
          </a:p>
        </p:txBody>
      </p:sp>
      <p:sp>
        <p:nvSpPr>
          <p:cNvPr id="427" name="Google Shape;427;p68"/>
          <p:cNvSpPr txBox="1"/>
          <p:nvPr>
            <p:ph idx="3" type="title"/>
          </p:nvPr>
        </p:nvSpPr>
        <p:spPr>
          <a:xfrm>
            <a:off x="658475" y="230175"/>
            <a:ext cx="51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WHY NOW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428" name="Google Shape;428;p68"/>
          <p:cNvSpPr txBox="1"/>
          <p:nvPr>
            <p:ph idx="1" type="subTitle"/>
          </p:nvPr>
        </p:nvSpPr>
        <p:spPr>
          <a:xfrm>
            <a:off x="595200" y="4416325"/>
            <a:ext cx="73842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700">
                <a:solidFill>
                  <a:schemeClr val="accent3"/>
                </a:solidFill>
              </a:rPr>
              <a:t>S</a:t>
            </a:r>
            <a:r>
              <a:rPr b="1" i="1" lang="en" sz="600">
                <a:solidFill>
                  <a:schemeClr val="accent3"/>
                </a:solidFill>
              </a:rPr>
              <a:t>ources</a:t>
            </a:r>
            <a:r>
              <a:rPr lang="en" sz="600">
                <a:solidFill>
                  <a:schemeClr val="accent3"/>
                </a:solidFill>
              </a:rPr>
              <a:t>: </a:t>
            </a:r>
            <a:br>
              <a:rPr lang="en" sz="600">
                <a:solidFill>
                  <a:schemeClr val="accent3"/>
                </a:solidFill>
              </a:rPr>
            </a:br>
            <a:r>
              <a:rPr lang="en" sz="600">
                <a:solidFill>
                  <a:schemeClr val="accent3"/>
                </a:solidFill>
              </a:rPr>
              <a:t>(1) Global ESG Disclosure Handbook" (World Economic Forum, 2021)</a:t>
            </a:r>
            <a:br>
              <a:rPr lang="en" sz="600">
                <a:solidFill>
                  <a:schemeClr val="accent3"/>
                </a:solidFill>
              </a:rPr>
            </a:br>
            <a:r>
              <a:rPr lang="en" sz="600">
                <a:solidFill>
                  <a:schemeClr val="accent3"/>
                </a:solidFill>
              </a:rPr>
              <a:t>(2) Global ESG Risk Report (MSCI, 2022)</a:t>
            </a:r>
            <a:br>
              <a:rPr lang="en" sz="600">
                <a:solidFill>
                  <a:schemeClr val="accent3"/>
                </a:solidFill>
              </a:rPr>
            </a:br>
            <a:r>
              <a:rPr lang="en" sz="600">
                <a:solidFill>
                  <a:schemeClr val="accent3"/>
                </a:solidFill>
              </a:rPr>
              <a:t>(3) Global Climate Finance Report (UNFCCC, 2023)</a:t>
            </a:r>
            <a:endParaRPr sz="6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8"/>
          <p:cNvSpPr txBox="1"/>
          <p:nvPr/>
        </p:nvSpPr>
        <p:spPr>
          <a:xfrm>
            <a:off x="6107475" y="692325"/>
            <a:ext cx="30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0" name="Google Shape;430;p68"/>
          <p:cNvSpPr/>
          <p:nvPr/>
        </p:nvSpPr>
        <p:spPr>
          <a:xfrm>
            <a:off x="595200" y="2392575"/>
            <a:ext cx="2561400" cy="1878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1" name="Google Shape;431;p68"/>
          <p:cNvSpPr/>
          <p:nvPr/>
        </p:nvSpPr>
        <p:spPr>
          <a:xfrm>
            <a:off x="6035400" y="2365825"/>
            <a:ext cx="2561400" cy="194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2" name="Google Shape;432;p68"/>
          <p:cNvSpPr txBox="1"/>
          <p:nvPr/>
        </p:nvSpPr>
        <p:spPr>
          <a:xfrm>
            <a:off x="877050" y="3152025"/>
            <a:ext cx="19977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Albert Sans"/>
                <a:ea typeface="Albert Sans"/>
                <a:cs typeface="Albert Sans"/>
                <a:sym typeface="Albert Sans"/>
              </a:rPr>
              <a:t>Of </a:t>
            </a:r>
            <a:r>
              <a:rPr lang="en" sz="1000">
                <a:solidFill>
                  <a:schemeClr val="accent3"/>
                </a:solidFill>
                <a:latin typeface="Albert Sans"/>
                <a:ea typeface="Albert Sans"/>
                <a:cs typeface="Albert Sans"/>
                <a:sym typeface="Albert Sans"/>
              </a:rPr>
              <a:t>companies fail t</a:t>
            </a:r>
            <a:r>
              <a:rPr lang="en" sz="1000">
                <a:solidFill>
                  <a:schemeClr val="accent3"/>
                </a:solidFill>
                <a:latin typeface="Albert Sans"/>
                <a:ea typeface="Albert Sans"/>
                <a:cs typeface="Albert Sans"/>
                <a:sym typeface="Albert Sans"/>
              </a:rPr>
              <a:t>o report meaningful ESG data that is comparable or actionable</a:t>
            </a:r>
            <a:endParaRPr sz="1000">
              <a:solidFill>
                <a:schemeClr val="accent3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3" name="Google Shape;433;p68"/>
          <p:cNvSpPr txBox="1"/>
          <p:nvPr/>
        </p:nvSpPr>
        <p:spPr>
          <a:xfrm>
            <a:off x="803700" y="2561450"/>
            <a:ext cx="15138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5"/>
                </a:solidFill>
                <a:latin typeface="Albert Sans"/>
                <a:ea typeface="Albert Sans"/>
                <a:cs typeface="Albert Sans"/>
                <a:sym typeface="Albert Sans"/>
              </a:rPr>
              <a:t>75% </a:t>
            </a:r>
            <a:endParaRPr b="1" sz="3400">
              <a:solidFill>
                <a:schemeClr val="accent5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4" name="Google Shape;434;p68"/>
          <p:cNvSpPr/>
          <p:nvPr/>
        </p:nvSpPr>
        <p:spPr>
          <a:xfrm>
            <a:off x="3315300" y="2400175"/>
            <a:ext cx="2561400" cy="1878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5" name="Google Shape;435;p68"/>
          <p:cNvSpPr txBox="1"/>
          <p:nvPr/>
        </p:nvSpPr>
        <p:spPr>
          <a:xfrm>
            <a:off x="3601375" y="3067838"/>
            <a:ext cx="21399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Albert Sans"/>
                <a:ea typeface="Albert Sans"/>
                <a:cs typeface="Albert Sans"/>
                <a:sym typeface="Albert Sans"/>
              </a:rPr>
              <a:t>of institutional investors report that they are unwilling to invest in renewable energy projects unless ESG risk is accurately quantified</a:t>
            </a:r>
            <a:endParaRPr sz="1000">
              <a:solidFill>
                <a:schemeClr val="accent3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6" name="Google Shape;436;p68"/>
          <p:cNvSpPr txBox="1"/>
          <p:nvPr/>
        </p:nvSpPr>
        <p:spPr>
          <a:xfrm>
            <a:off x="3528025" y="2477263"/>
            <a:ext cx="15138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5"/>
                </a:solidFill>
                <a:latin typeface="Albert Sans"/>
                <a:ea typeface="Albert Sans"/>
                <a:cs typeface="Albert Sans"/>
                <a:sym typeface="Albert Sans"/>
              </a:rPr>
              <a:t>60</a:t>
            </a:r>
            <a:r>
              <a:rPr b="1" lang="en" sz="3400">
                <a:solidFill>
                  <a:schemeClr val="accent5"/>
                </a:solidFill>
                <a:latin typeface="Albert Sans"/>
                <a:ea typeface="Albert Sans"/>
                <a:cs typeface="Albert Sans"/>
                <a:sym typeface="Albert Sans"/>
              </a:rPr>
              <a:t>% </a:t>
            </a:r>
            <a:endParaRPr b="1" sz="3400">
              <a:solidFill>
                <a:schemeClr val="accent5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7" name="Google Shape;437;p68"/>
          <p:cNvSpPr txBox="1"/>
          <p:nvPr/>
        </p:nvSpPr>
        <p:spPr>
          <a:xfrm>
            <a:off x="6259400" y="3152025"/>
            <a:ext cx="21399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is needed to meet climate goals, but current ESG investment frameworks only mobilize 30% of required capital for renewable energy</a:t>
            </a:r>
            <a:endParaRPr sz="1000">
              <a:solidFill>
                <a:schemeClr val="accent3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8" name="Google Shape;438;p68"/>
          <p:cNvSpPr txBox="1"/>
          <p:nvPr/>
        </p:nvSpPr>
        <p:spPr>
          <a:xfrm>
            <a:off x="6159575" y="2518925"/>
            <a:ext cx="2818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100">
                <a:solidFill>
                  <a:schemeClr val="accent5"/>
                </a:solidFill>
                <a:latin typeface="Albert Sans"/>
                <a:ea typeface="Albert Sans"/>
                <a:cs typeface="Albert Sans"/>
                <a:sym typeface="Albert Sans"/>
              </a:rPr>
              <a:t>$4.2 trillion</a:t>
            </a:r>
            <a:endParaRPr b="1" sz="3100">
              <a:solidFill>
                <a:schemeClr val="accent5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6"/>
          <p:cNvSpPr/>
          <p:nvPr/>
        </p:nvSpPr>
        <p:spPr>
          <a:xfrm>
            <a:off x="3513437" y="1879106"/>
            <a:ext cx="2124300" cy="2331000"/>
          </a:xfrm>
          <a:prstGeom prst="roundRect">
            <a:avLst>
              <a:gd fmla="val 6116" name="adj"/>
            </a:avLst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86"/>
          <p:cNvSpPr/>
          <p:nvPr/>
        </p:nvSpPr>
        <p:spPr>
          <a:xfrm>
            <a:off x="1062991" y="1879106"/>
            <a:ext cx="2125500" cy="2331000"/>
          </a:xfrm>
          <a:prstGeom prst="roundRect">
            <a:avLst>
              <a:gd fmla="val 6116" name="adj"/>
            </a:avLst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86"/>
          <p:cNvSpPr/>
          <p:nvPr/>
        </p:nvSpPr>
        <p:spPr>
          <a:xfrm>
            <a:off x="5961811" y="1879106"/>
            <a:ext cx="2123400" cy="2331000"/>
          </a:xfrm>
          <a:prstGeom prst="roundRect">
            <a:avLst>
              <a:gd fmla="val 6116" name="adj"/>
            </a:avLst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86"/>
          <p:cNvSpPr/>
          <p:nvPr/>
        </p:nvSpPr>
        <p:spPr>
          <a:xfrm>
            <a:off x="1062075" y="1879106"/>
            <a:ext cx="2125500" cy="360300"/>
          </a:xfrm>
          <a:prstGeom prst="round2SameRect">
            <a:avLst>
              <a:gd fmla="val 24850" name="adj1"/>
              <a:gd fmla="val 0" name="adj2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84" name="Google Shape;684;p86"/>
          <p:cNvSpPr/>
          <p:nvPr/>
        </p:nvSpPr>
        <p:spPr>
          <a:xfrm>
            <a:off x="5960896" y="1879106"/>
            <a:ext cx="2123400" cy="360300"/>
          </a:xfrm>
          <a:prstGeom prst="round2SameRect">
            <a:avLst>
              <a:gd fmla="val 24850" name="adj1"/>
              <a:gd fmla="val 0" name="adj2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5151B"/>
              </a:solidFill>
            </a:endParaRPr>
          </a:p>
        </p:txBody>
      </p:sp>
      <p:sp>
        <p:nvSpPr>
          <p:cNvPr id="685" name="Google Shape;685;p86"/>
          <p:cNvSpPr/>
          <p:nvPr/>
        </p:nvSpPr>
        <p:spPr>
          <a:xfrm>
            <a:off x="3512522" y="1879106"/>
            <a:ext cx="2124300" cy="360300"/>
          </a:xfrm>
          <a:prstGeom prst="round2SameRect">
            <a:avLst>
              <a:gd fmla="val 24850" name="adj1"/>
              <a:gd fmla="val 0" name="adj2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5151B"/>
              </a:solidFill>
            </a:endParaRPr>
          </a:p>
        </p:txBody>
      </p:sp>
      <p:sp>
        <p:nvSpPr>
          <p:cNvPr id="686" name="Google Shape;686;p86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87" name="Google Shape;687;p86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88" name="Google Shape;688;p86"/>
          <p:cNvSpPr txBox="1"/>
          <p:nvPr>
            <p:ph idx="1" type="body"/>
          </p:nvPr>
        </p:nvSpPr>
        <p:spPr>
          <a:xfrm>
            <a:off x="1188971" y="2402817"/>
            <a:ext cx="18933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consed sectetur adipiscing elit, sed do eiu smod.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Tempor incididunt ut labore et dolore magna aliqua. Ut enim ad minim veniam, quis nostrud.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86"/>
          <p:cNvSpPr txBox="1"/>
          <p:nvPr>
            <p:ph idx="3" type="subTitle"/>
          </p:nvPr>
        </p:nvSpPr>
        <p:spPr>
          <a:xfrm>
            <a:off x="1078092" y="1852966"/>
            <a:ext cx="212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Segment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86"/>
          <p:cNvSpPr txBox="1"/>
          <p:nvPr>
            <p:ph idx="4" type="subTitle"/>
          </p:nvPr>
        </p:nvSpPr>
        <p:spPr>
          <a:xfrm>
            <a:off x="3524146" y="1852966"/>
            <a:ext cx="212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Segment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86"/>
          <p:cNvSpPr txBox="1"/>
          <p:nvPr>
            <p:ph idx="5" type="subTitle"/>
          </p:nvPr>
        </p:nvSpPr>
        <p:spPr>
          <a:xfrm>
            <a:off x="5970200" y="1852966"/>
            <a:ext cx="212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Segment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86"/>
          <p:cNvSpPr txBox="1"/>
          <p:nvPr>
            <p:ph idx="2" type="body"/>
          </p:nvPr>
        </p:nvSpPr>
        <p:spPr>
          <a:xfrm>
            <a:off x="3628515" y="2402817"/>
            <a:ext cx="18933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consed sectetur adipiscing elit, sed do eiu smod.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Tempor incididunt ut labore et dolore magna aliqua. Ut enim ad minim veniam, quis nostrud.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86"/>
          <p:cNvSpPr txBox="1"/>
          <p:nvPr>
            <p:ph idx="6" type="body"/>
          </p:nvPr>
        </p:nvSpPr>
        <p:spPr>
          <a:xfrm>
            <a:off x="6068972" y="2402817"/>
            <a:ext cx="18933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consed sectetur adipiscing elit, sed do eiu smod.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Tempor incididunt ut labore et dolore magna aliqua. Ut enim ad minim veniam, quis nostrud.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86"/>
          <p:cNvSpPr txBox="1"/>
          <p:nvPr>
            <p:ph type="title"/>
          </p:nvPr>
        </p:nvSpPr>
        <p:spPr>
          <a:xfrm>
            <a:off x="941780" y="715125"/>
            <a:ext cx="78600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Audience</a:t>
            </a:r>
            <a:endParaRPr/>
          </a:p>
        </p:txBody>
      </p:sp>
      <p:pic>
        <p:nvPicPr>
          <p:cNvPr descr="Hexagonal icon." id="695" name="Google Shape;695;p86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6597" l="0" r="0" t="6589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696" name="Google Shape;696;p86"/>
          <p:cNvSpPr/>
          <p:nvPr/>
        </p:nvSpPr>
        <p:spPr>
          <a:xfrm>
            <a:off x="5720650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97" name="Google Shape;697;p86"/>
          <p:cNvSpPr txBox="1"/>
          <p:nvPr/>
        </p:nvSpPr>
        <p:spPr>
          <a:xfrm>
            <a:off x="5730000" y="4614225"/>
            <a:ext cx="13182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Company Name</a:t>
            </a:r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98" name="Google Shape;698;p86"/>
          <p:cNvSpPr/>
          <p:nvPr/>
        </p:nvSpPr>
        <p:spPr>
          <a:xfrm>
            <a:off x="7158725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99" name="Google Shape;699;p86"/>
          <p:cNvSpPr txBox="1"/>
          <p:nvPr/>
        </p:nvSpPr>
        <p:spPr>
          <a:xfrm>
            <a:off x="7158725" y="4563900"/>
            <a:ext cx="135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Market Analysis</a:t>
            </a:r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7"/>
          <p:cNvSpPr txBox="1"/>
          <p:nvPr>
            <p:ph idx="1" type="body"/>
          </p:nvPr>
        </p:nvSpPr>
        <p:spPr>
          <a:xfrm>
            <a:off x="311700" y="291475"/>
            <a:ext cx="8520600" cy="27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8"/>
          <p:cNvSpPr txBox="1"/>
          <p:nvPr>
            <p:ph type="title"/>
          </p:nvPr>
        </p:nvSpPr>
        <p:spPr>
          <a:xfrm>
            <a:off x="311700" y="445025"/>
            <a:ext cx="85206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9"/>
          <p:cNvSpPr/>
          <p:nvPr/>
        </p:nvSpPr>
        <p:spPr>
          <a:xfrm>
            <a:off x="7158725" y="4601400"/>
            <a:ext cx="1354500" cy="318600"/>
          </a:xfrm>
          <a:prstGeom prst="roundRect">
            <a:avLst>
              <a:gd fmla="val 1629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15" name="Google Shape;715;p89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16" name="Google Shape;716;p89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17" name="Google Shape;717;p89"/>
          <p:cNvSpPr txBox="1"/>
          <p:nvPr>
            <p:ph idx="1" type="subTitle"/>
          </p:nvPr>
        </p:nvSpPr>
        <p:spPr>
          <a:xfrm>
            <a:off x="958450" y="2692875"/>
            <a:ext cx="71379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Thank you. </a:t>
            </a:r>
            <a:endParaRPr sz="2300"/>
          </a:p>
        </p:txBody>
      </p:sp>
      <p:pic>
        <p:nvPicPr>
          <p:cNvPr descr="Hexagonal icon." id="718" name="Google Shape;718;p8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732" l="0" r="0" t="6732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719" name="Google Shape;719;p89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Grader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9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44" name="Google Shape;444;p69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45" name="Google Shape;445;p69"/>
          <p:cNvSpPr txBox="1"/>
          <p:nvPr>
            <p:ph idx="1" type="subTitle"/>
          </p:nvPr>
        </p:nvSpPr>
        <p:spPr>
          <a:xfrm>
            <a:off x="582100" y="1242775"/>
            <a:ext cx="8367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We developed a scoring system and a rule-based recommender as an initial solution, with a clear pathway to transition into a k-Nearest Neighbors (k-NN) algorithm as our dataset grows, enabling data-driven recommendations and improved adaptability over time. This approach ensures immediate functionality while building scalability for future optimization.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descr="Hexagonal icon." id="446" name="Google Shape;446;p6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732" l="0" r="0" t="6732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447" name="Google Shape;447;p69"/>
          <p:cNvSpPr txBox="1"/>
          <p:nvPr>
            <p:ph idx="4" type="title"/>
          </p:nvPr>
        </p:nvSpPr>
        <p:spPr>
          <a:xfrm>
            <a:off x="595200" y="542075"/>
            <a:ext cx="71379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3"/>
                </a:solidFill>
              </a:rPr>
              <a:t>The Solution</a:t>
            </a:r>
            <a:endParaRPr sz="40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3"/>
              </a:solidFill>
            </a:endParaRPr>
          </a:p>
        </p:txBody>
      </p:sp>
      <p:sp>
        <p:nvSpPr>
          <p:cNvPr id="448" name="Google Shape;448;p69"/>
          <p:cNvSpPr txBox="1"/>
          <p:nvPr>
            <p:ph idx="3" type="title"/>
          </p:nvPr>
        </p:nvSpPr>
        <p:spPr>
          <a:xfrm>
            <a:off x="658475" y="230175"/>
            <a:ext cx="51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OUR APPROACH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449" name="Google Shape;449;p69"/>
          <p:cNvSpPr txBox="1"/>
          <p:nvPr>
            <p:ph idx="1" type="subTitle"/>
          </p:nvPr>
        </p:nvSpPr>
        <p:spPr>
          <a:xfrm>
            <a:off x="595200" y="4615525"/>
            <a:ext cx="738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700">
                <a:solidFill>
                  <a:schemeClr val="accent3"/>
                </a:solidFill>
              </a:rPr>
              <a:t>S</a:t>
            </a:r>
            <a:r>
              <a:rPr b="1" i="1" lang="en" sz="600">
                <a:solidFill>
                  <a:schemeClr val="accent3"/>
                </a:solidFill>
              </a:rPr>
              <a:t>ources</a:t>
            </a:r>
            <a:r>
              <a:rPr lang="en" sz="600">
                <a:solidFill>
                  <a:schemeClr val="accent3"/>
                </a:solidFill>
              </a:rPr>
              <a:t>: </a:t>
            </a:r>
            <a:br>
              <a:rPr lang="en" sz="600">
                <a:solidFill>
                  <a:schemeClr val="accent3"/>
                </a:solidFill>
              </a:rPr>
            </a:br>
            <a:r>
              <a:rPr lang="en" sz="600">
                <a:solidFill>
                  <a:schemeClr val="accent3"/>
                </a:solidFill>
              </a:rPr>
              <a:t>(1) Industry Standard Sources: IEA, IPCC, UN SDG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9"/>
          <p:cNvSpPr txBox="1"/>
          <p:nvPr/>
        </p:nvSpPr>
        <p:spPr>
          <a:xfrm>
            <a:off x="6107475" y="692325"/>
            <a:ext cx="30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1" name="Google Shape;451;p69"/>
          <p:cNvSpPr/>
          <p:nvPr/>
        </p:nvSpPr>
        <p:spPr>
          <a:xfrm>
            <a:off x="595200" y="2394600"/>
            <a:ext cx="2561400" cy="2090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2" name="Google Shape;452;p69"/>
          <p:cNvSpPr/>
          <p:nvPr/>
        </p:nvSpPr>
        <p:spPr>
          <a:xfrm>
            <a:off x="6035400" y="2365825"/>
            <a:ext cx="2561400" cy="2090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3" name="Google Shape;453;p69"/>
          <p:cNvSpPr txBox="1"/>
          <p:nvPr/>
        </p:nvSpPr>
        <p:spPr>
          <a:xfrm>
            <a:off x="727150" y="2784700"/>
            <a:ext cx="2255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5818E"/>
                </a:solidFill>
                <a:latin typeface="Albert Sans"/>
                <a:ea typeface="Albert Sans"/>
                <a:cs typeface="Albert Sans"/>
                <a:sym typeface="Albert Sans"/>
              </a:rPr>
              <a:t>Our scoring system is based on analysis from recognized industry standards. </a:t>
            </a:r>
            <a:endParaRPr sz="1000">
              <a:solidFill>
                <a:srgbClr val="45818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4" name="Google Shape;454;p69"/>
          <p:cNvSpPr/>
          <p:nvPr/>
        </p:nvSpPr>
        <p:spPr>
          <a:xfrm>
            <a:off x="3315300" y="2571750"/>
            <a:ext cx="2561400" cy="170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55" name="Google Shape;45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063" y="3732838"/>
            <a:ext cx="332737" cy="259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" name="Google Shape;456;p69"/>
          <p:cNvCxnSpPr/>
          <p:nvPr/>
        </p:nvCxnSpPr>
        <p:spPr>
          <a:xfrm>
            <a:off x="864900" y="3502900"/>
            <a:ext cx="2022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7" name="Google Shape;45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4547" y="3585175"/>
            <a:ext cx="500610" cy="4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5716" y="3630700"/>
            <a:ext cx="46621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9"/>
          <p:cNvSpPr txBox="1"/>
          <p:nvPr/>
        </p:nvSpPr>
        <p:spPr>
          <a:xfrm>
            <a:off x="727150" y="2518900"/>
            <a:ext cx="22554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Albert Sans"/>
                <a:ea typeface="Albert Sans"/>
                <a:cs typeface="Albert Sans"/>
                <a:sym typeface="Albert Sans"/>
              </a:rPr>
              <a:t>DATA SOURCE INTEGRITY</a:t>
            </a:r>
            <a:endParaRPr b="1" sz="1000">
              <a:solidFill>
                <a:schemeClr val="accent3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0" name="Google Shape;460;p69"/>
          <p:cNvSpPr/>
          <p:nvPr/>
        </p:nvSpPr>
        <p:spPr>
          <a:xfrm>
            <a:off x="3315300" y="2365825"/>
            <a:ext cx="2561400" cy="2090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1" name="Google Shape;461;p69"/>
          <p:cNvSpPr txBox="1"/>
          <p:nvPr/>
        </p:nvSpPr>
        <p:spPr>
          <a:xfrm>
            <a:off x="3468300" y="3157525"/>
            <a:ext cx="22554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5818E"/>
                </a:solidFill>
                <a:latin typeface="Albert Sans"/>
                <a:ea typeface="Albert Sans"/>
                <a:cs typeface="Albert Sans"/>
                <a:sym typeface="Albert Sans"/>
              </a:rPr>
              <a:t>The infrastructure to launch our optimization recommender engine has been validated, and could launch in weeks. </a:t>
            </a:r>
            <a:endParaRPr sz="1000">
              <a:solidFill>
                <a:srgbClr val="45818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2" name="Google Shape;462;p69"/>
          <p:cNvSpPr txBox="1"/>
          <p:nvPr/>
        </p:nvSpPr>
        <p:spPr>
          <a:xfrm>
            <a:off x="3447250" y="2480150"/>
            <a:ext cx="22554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Albert Sans"/>
                <a:ea typeface="Albert Sans"/>
                <a:cs typeface="Albert Sans"/>
                <a:sym typeface="Albert Sans"/>
              </a:rPr>
              <a:t>FEASIBILITY &amp; GTM READINESS</a:t>
            </a:r>
            <a:endParaRPr b="1" sz="1000">
              <a:solidFill>
                <a:schemeClr val="accent3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3" name="Google Shape;463;p69"/>
          <p:cNvSpPr txBox="1"/>
          <p:nvPr/>
        </p:nvSpPr>
        <p:spPr>
          <a:xfrm>
            <a:off x="6209450" y="2480150"/>
            <a:ext cx="22554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Albert Sans"/>
                <a:ea typeface="Albert Sans"/>
                <a:cs typeface="Albert Sans"/>
                <a:sym typeface="Albert Sans"/>
              </a:rPr>
              <a:t>OPPORTUNITIES TO SCALE </a:t>
            </a:r>
            <a:endParaRPr b="1" sz="1000">
              <a:solidFill>
                <a:schemeClr val="accent3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4" name="Google Shape;464;p69"/>
          <p:cNvSpPr txBox="1"/>
          <p:nvPr/>
        </p:nvSpPr>
        <p:spPr>
          <a:xfrm>
            <a:off x="6539050" y="2878550"/>
            <a:ext cx="21375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5818E"/>
                </a:solidFill>
                <a:latin typeface="Albert Sans"/>
                <a:ea typeface="Albert Sans"/>
                <a:cs typeface="Albert Sans"/>
                <a:sym typeface="Albert Sans"/>
              </a:rPr>
              <a:t>Move to ML- Recommender based on historical data (KNN)</a:t>
            </a:r>
            <a:endParaRPr sz="900">
              <a:solidFill>
                <a:srgbClr val="45818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rgbClr val="45818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5" name="Google Shape;465;p69"/>
          <p:cNvSpPr txBox="1"/>
          <p:nvPr/>
        </p:nvSpPr>
        <p:spPr>
          <a:xfrm>
            <a:off x="6539050" y="3721225"/>
            <a:ext cx="21375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45818E"/>
                </a:solidFill>
                <a:latin typeface="Albert Sans"/>
                <a:ea typeface="Albert Sans"/>
                <a:cs typeface="Albert Sans"/>
                <a:sym typeface="Albert Sans"/>
              </a:rPr>
              <a:t>Comparison Tool for Other Clean Energy Project Types</a:t>
            </a:r>
            <a:endParaRPr sz="900">
              <a:solidFill>
                <a:srgbClr val="45818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6" name="Google Shape;466;p69"/>
          <p:cNvSpPr txBox="1"/>
          <p:nvPr/>
        </p:nvSpPr>
        <p:spPr>
          <a:xfrm>
            <a:off x="6578900" y="3286575"/>
            <a:ext cx="21375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45818E"/>
                </a:solidFill>
                <a:latin typeface="Albert Sans"/>
                <a:ea typeface="Albert Sans"/>
                <a:cs typeface="Albert Sans"/>
                <a:sym typeface="Albert Sans"/>
              </a:rPr>
              <a:t>Enhance Geospaital opportunity evaluation</a:t>
            </a:r>
            <a:endParaRPr sz="900">
              <a:solidFill>
                <a:srgbClr val="45818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467" name="Google Shape;467;p69"/>
          <p:cNvCxnSpPr/>
          <p:nvPr/>
        </p:nvCxnSpPr>
        <p:spPr>
          <a:xfrm>
            <a:off x="3497980" y="3096472"/>
            <a:ext cx="2022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69"/>
          <p:cNvCxnSpPr/>
          <p:nvPr/>
        </p:nvCxnSpPr>
        <p:spPr>
          <a:xfrm>
            <a:off x="6305105" y="2825822"/>
            <a:ext cx="2022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69"/>
          <p:cNvSpPr/>
          <p:nvPr/>
        </p:nvSpPr>
        <p:spPr>
          <a:xfrm>
            <a:off x="6244725" y="2984350"/>
            <a:ext cx="259500" cy="2595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accent5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70" name="Google Shape;470;p69"/>
          <p:cNvSpPr/>
          <p:nvPr/>
        </p:nvSpPr>
        <p:spPr>
          <a:xfrm>
            <a:off x="6244725" y="3402375"/>
            <a:ext cx="259500" cy="2595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71" name="Google Shape;471;p69"/>
          <p:cNvSpPr/>
          <p:nvPr/>
        </p:nvSpPr>
        <p:spPr>
          <a:xfrm>
            <a:off x="6244725" y="3837025"/>
            <a:ext cx="259500" cy="2595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0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77" name="Google Shape;477;p70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descr="Hexagonal icon." id="478" name="Google Shape;478;p7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732" l="0" r="0" t="6732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479" name="Google Shape;479;p70"/>
          <p:cNvSpPr txBox="1"/>
          <p:nvPr>
            <p:ph idx="3" type="title"/>
          </p:nvPr>
        </p:nvSpPr>
        <p:spPr>
          <a:xfrm>
            <a:off x="658475" y="230175"/>
            <a:ext cx="51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OUR APPROACH</a:t>
            </a:r>
            <a:endParaRPr sz="1000">
              <a:solidFill>
                <a:schemeClr val="accent2"/>
              </a:solidFill>
            </a:endParaRPr>
          </a:p>
        </p:txBody>
      </p:sp>
      <p:sp>
        <p:nvSpPr>
          <p:cNvPr id="480" name="Google Shape;480;p70"/>
          <p:cNvSpPr txBox="1"/>
          <p:nvPr/>
        </p:nvSpPr>
        <p:spPr>
          <a:xfrm>
            <a:off x="658475" y="1340275"/>
            <a:ext cx="2068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5818E"/>
                </a:solidFill>
                <a:latin typeface="Albert Sans"/>
                <a:ea typeface="Albert Sans"/>
                <a:cs typeface="Albert Sans"/>
                <a:sym typeface="Albert Sans"/>
              </a:rPr>
              <a:t>Build scoring matrix based on project type, location, for:</a:t>
            </a:r>
            <a:endParaRPr sz="1000">
              <a:solidFill>
                <a:srgbClr val="45818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1" name="Google Shape;481;p70"/>
          <p:cNvSpPr txBox="1"/>
          <p:nvPr/>
        </p:nvSpPr>
        <p:spPr>
          <a:xfrm>
            <a:off x="658475" y="861775"/>
            <a:ext cx="22554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Albert Sans"/>
                <a:ea typeface="Albert Sans"/>
                <a:cs typeface="Albert Sans"/>
                <a:sym typeface="Albert Sans"/>
              </a:rPr>
              <a:t>STEP 1: </a:t>
            </a:r>
            <a:endParaRPr b="1" sz="1000">
              <a:solidFill>
                <a:schemeClr val="accent3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2" name="Google Shape;482;p70"/>
          <p:cNvSpPr/>
          <p:nvPr/>
        </p:nvSpPr>
        <p:spPr>
          <a:xfrm>
            <a:off x="4733474" y="692325"/>
            <a:ext cx="1907400" cy="3647400"/>
          </a:xfrm>
          <a:prstGeom prst="roundRect">
            <a:avLst>
              <a:gd fmla="val 8278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3" name="Google Shape;483;p70"/>
          <p:cNvSpPr/>
          <p:nvPr/>
        </p:nvSpPr>
        <p:spPr>
          <a:xfrm>
            <a:off x="653019" y="692325"/>
            <a:ext cx="1991700" cy="3647400"/>
          </a:xfrm>
          <a:prstGeom prst="roundRect">
            <a:avLst>
              <a:gd fmla="val 8278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4" name="Google Shape;484;p70"/>
          <p:cNvSpPr/>
          <p:nvPr/>
        </p:nvSpPr>
        <p:spPr>
          <a:xfrm>
            <a:off x="6689402" y="692325"/>
            <a:ext cx="1907400" cy="3647400"/>
          </a:xfrm>
          <a:prstGeom prst="roundRect">
            <a:avLst>
              <a:gd fmla="val 8278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5" name="Google Shape;485;p70"/>
          <p:cNvSpPr txBox="1"/>
          <p:nvPr/>
        </p:nvSpPr>
        <p:spPr>
          <a:xfrm>
            <a:off x="702975" y="2461575"/>
            <a:ext cx="19074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5818E"/>
                </a:solidFill>
                <a:latin typeface="Albert Sans"/>
                <a:ea typeface="Albert Sans"/>
                <a:cs typeface="Albert Sans"/>
                <a:sym typeface="Albert Sans"/>
              </a:rPr>
              <a:t>Built scoring matrix based on project type, location, for:</a:t>
            </a:r>
            <a:endParaRPr sz="1200">
              <a:solidFill>
                <a:srgbClr val="45818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5818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5818E"/>
                </a:solidFill>
                <a:latin typeface="Albert Sans"/>
                <a:ea typeface="Albert Sans"/>
                <a:cs typeface="Albert Sans"/>
                <a:sym typeface="Albert Sans"/>
              </a:rPr>
              <a:t>(1) ESG and </a:t>
            </a:r>
            <a:endParaRPr sz="1200">
              <a:solidFill>
                <a:srgbClr val="45818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5818E"/>
                </a:solidFill>
                <a:latin typeface="Albert Sans"/>
                <a:ea typeface="Albert Sans"/>
                <a:cs typeface="Albert Sans"/>
                <a:sym typeface="Albert Sans"/>
              </a:rPr>
              <a:t>(2) Impact</a:t>
            </a:r>
            <a:endParaRPr sz="1200">
              <a:solidFill>
                <a:srgbClr val="45818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6" name="Google Shape;486;p70"/>
          <p:cNvSpPr txBox="1"/>
          <p:nvPr/>
        </p:nvSpPr>
        <p:spPr>
          <a:xfrm>
            <a:off x="731500" y="752450"/>
            <a:ext cx="190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5"/>
                </a:solidFill>
                <a:latin typeface="Albert Sans"/>
                <a:ea typeface="Albert Sans"/>
                <a:cs typeface="Albert Sans"/>
                <a:sym typeface="Albert Sans"/>
              </a:rPr>
              <a:t>STEP 1:</a:t>
            </a:r>
            <a:endParaRPr b="1" sz="1000">
              <a:solidFill>
                <a:schemeClr val="accent5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7" name="Google Shape;487;p70"/>
          <p:cNvSpPr txBox="1"/>
          <p:nvPr/>
        </p:nvSpPr>
        <p:spPr>
          <a:xfrm>
            <a:off x="2672525" y="1340275"/>
            <a:ext cx="2068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5818E"/>
                </a:solidFill>
                <a:latin typeface="Albert Sans"/>
                <a:ea typeface="Albert Sans"/>
                <a:cs typeface="Albert Sans"/>
                <a:sym typeface="Albert Sans"/>
              </a:rPr>
              <a:t>Build scoring matrix based on project type, location, for:</a:t>
            </a:r>
            <a:endParaRPr sz="1000">
              <a:solidFill>
                <a:srgbClr val="45818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3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8" name="Google Shape;488;p70"/>
          <p:cNvSpPr txBox="1"/>
          <p:nvPr/>
        </p:nvSpPr>
        <p:spPr>
          <a:xfrm>
            <a:off x="2672525" y="861775"/>
            <a:ext cx="22554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Albert Sans"/>
                <a:ea typeface="Albert Sans"/>
                <a:cs typeface="Albert Sans"/>
                <a:sym typeface="Albert Sans"/>
              </a:rPr>
              <a:t>STEP 1: </a:t>
            </a:r>
            <a:endParaRPr b="1" sz="1000">
              <a:solidFill>
                <a:schemeClr val="accent3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9" name="Google Shape;489;p70"/>
          <p:cNvSpPr/>
          <p:nvPr/>
        </p:nvSpPr>
        <p:spPr>
          <a:xfrm>
            <a:off x="2693247" y="692325"/>
            <a:ext cx="1991700" cy="3647400"/>
          </a:xfrm>
          <a:prstGeom prst="roundRect">
            <a:avLst>
              <a:gd fmla="val 8278" name="adj"/>
            </a:avLst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0" name="Google Shape;490;p70"/>
          <p:cNvSpPr txBox="1"/>
          <p:nvPr/>
        </p:nvSpPr>
        <p:spPr>
          <a:xfrm>
            <a:off x="2717025" y="2461575"/>
            <a:ext cx="19074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5818E"/>
                </a:solidFill>
                <a:latin typeface="Albert Sans"/>
                <a:ea typeface="Albert Sans"/>
                <a:cs typeface="Albert Sans"/>
                <a:sym typeface="Albert Sans"/>
              </a:rPr>
              <a:t>Calculate ESG score, adjust score based on impact</a:t>
            </a:r>
            <a:endParaRPr sz="1200">
              <a:solidFill>
                <a:srgbClr val="45818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5818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1" name="Google Shape;491;p70"/>
          <p:cNvSpPr txBox="1"/>
          <p:nvPr/>
        </p:nvSpPr>
        <p:spPr>
          <a:xfrm>
            <a:off x="2717025" y="752450"/>
            <a:ext cx="190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5"/>
                </a:solidFill>
                <a:latin typeface="Albert Sans"/>
                <a:ea typeface="Albert Sans"/>
                <a:cs typeface="Albert Sans"/>
                <a:sym typeface="Albert Sans"/>
              </a:rPr>
              <a:t>STEP 2:</a:t>
            </a:r>
            <a:endParaRPr b="1" sz="1000">
              <a:solidFill>
                <a:schemeClr val="accent5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2" name="Google Shape;492;p70"/>
          <p:cNvSpPr txBox="1"/>
          <p:nvPr/>
        </p:nvSpPr>
        <p:spPr>
          <a:xfrm>
            <a:off x="4731075" y="2461575"/>
            <a:ext cx="19074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5818E"/>
                </a:solidFill>
                <a:latin typeface="Albert Sans"/>
                <a:ea typeface="Albert Sans"/>
                <a:cs typeface="Albert Sans"/>
                <a:sym typeface="Albert Sans"/>
              </a:rPr>
              <a:t>Based on ruleset, prioritize recommendations</a:t>
            </a:r>
            <a:endParaRPr sz="1200">
              <a:solidFill>
                <a:srgbClr val="45818E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5818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3" name="Google Shape;493;p70"/>
          <p:cNvSpPr txBox="1"/>
          <p:nvPr/>
        </p:nvSpPr>
        <p:spPr>
          <a:xfrm>
            <a:off x="4724275" y="752450"/>
            <a:ext cx="190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5"/>
                </a:solidFill>
                <a:latin typeface="Albert Sans"/>
                <a:ea typeface="Albert Sans"/>
                <a:cs typeface="Albert Sans"/>
                <a:sym typeface="Albert Sans"/>
              </a:rPr>
              <a:t>STEP 3:</a:t>
            </a:r>
            <a:endParaRPr b="1" sz="1000">
              <a:solidFill>
                <a:schemeClr val="accent5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4" name="Google Shape;494;p70"/>
          <p:cNvSpPr txBox="1"/>
          <p:nvPr/>
        </p:nvSpPr>
        <p:spPr>
          <a:xfrm>
            <a:off x="6696175" y="2461575"/>
            <a:ext cx="19074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5818E"/>
                </a:solidFill>
                <a:latin typeface="Albert Sans"/>
                <a:ea typeface="Albert Sans"/>
                <a:cs typeface="Albert Sans"/>
                <a:sym typeface="Albert Sans"/>
              </a:rPr>
              <a:t>Begin to explore how we transition from a rule-based to K-nearest neighbors model</a:t>
            </a:r>
            <a:endParaRPr sz="1200">
              <a:solidFill>
                <a:srgbClr val="45818E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5" name="Google Shape;495;p70"/>
          <p:cNvSpPr txBox="1"/>
          <p:nvPr/>
        </p:nvSpPr>
        <p:spPr>
          <a:xfrm>
            <a:off x="6689375" y="752450"/>
            <a:ext cx="190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5"/>
                </a:solidFill>
                <a:latin typeface="Albert Sans"/>
                <a:ea typeface="Albert Sans"/>
                <a:cs typeface="Albert Sans"/>
                <a:sym typeface="Albert Sans"/>
              </a:rPr>
              <a:t>STEP 4:</a:t>
            </a:r>
            <a:endParaRPr b="1" sz="1000">
              <a:solidFill>
                <a:schemeClr val="accent5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96" name="Google Shape;49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100" y="1365906"/>
            <a:ext cx="759000" cy="7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5700" y="1237406"/>
            <a:ext cx="1016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7646" y="1256380"/>
            <a:ext cx="978075" cy="97805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9" name="Google Shape;499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5077" y="1237406"/>
            <a:ext cx="1016000" cy="10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1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05" name="Google Shape;505;p71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06" name="Google Shape;506;p71"/>
          <p:cNvSpPr txBox="1"/>
          <p:nvPr>
            <p:ph idx="1" type="subTitle"/>
          </p:nvPr>
        </p:nvSpPr>
        <p:spPr>
          <a:xfrm>
            <a:off x="595200" y="1455925"/>
            <a:ext cx="8105100" cy="24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1900"/>
              <a:buAutoNum type="arabicParenR"/>
            </a:pPr>
            <a:r>
              <a:rPr lang="en" sz="1900">
                <a:solidFill>
                  <a:srgbClr val="15151B"/>
                </a:solidFill>
              </a:rPr>
              <a:t>Built scoring matrix based on project type, location, for</a:t>
            </a:r>
            <a:endParaRPr sz="1900">
              <a:solidFill>
                <a:srgbClr val="15151B"/>
              </a:solidFill>
            </a:endParaRPr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1900"/>
              <a:buAutoNum type="alphaLcParenR"/>
            </a:pPr>
            <a:r>
              <a:rPr lang="en" sz="1900">
                <a:solidFill>
                  <a:srgbClr val="15151B"/>
                </a:solidFill>
              </a:rPr>
              <a:t>ESG</a:t>
            </a:r>
            <a:endParaRPr sz="1900">
              <a:solidFill>
                <a:srgbClr val="15151B"/>
              </a:solidFill>
            </a:endParaRPr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1900"/>
              <a:buAutoNum type="alphaLcParenR"/>
            </a:pPr>
            <a:r>
              <a:rPr lang="en" sz="1900">
                <a:solidFill>
                  <a:srgbClr val="15151B"/>
                </a:solidFill>
              </a:rPr>
              <a:t>Impact</a:t>
            </a:r>
            <a:endParaRPr sz="1900">
              <a:solidFill>
                <a:srgbClr val="15151B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1900"/>
              <a:buAutoNum type="arabicParenR"/>
            </a:pPr>
            <a:r>
              <a:rPr lang="en" sz="1900">
                <a:solidFill>
                  <a:srgbClr val="15151B"/>
                </a:solidFill>
              </a:rPr>
              <a:t>Calculate ESG score, adjust score based on impact</a:t>
            </a:r>
            <a:endParaRPr sz="1900">
              <a:solidFill>
                <a:srgbClr val="15151B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1900"/>
              <a:buAutoNum type="arabicParenR"/>
            </a:pPr>
            <a:r>
              <a:rPr lang="en" sz="1900">
                <a:solidFill>
                  <a:srgbClr val="15151B"/>
                </a:solidFill>
              </a:rPr>
              <a:t>Based on ruleset, prioritize recommendations</a:t>
            </a:r>
            <a:endParaRPr sz="1900">
              <a:solidFill>
                <a:srgbClr val="15151B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1900"/>
              <a:buAutoNum type="arabicParenR"/>
            </a:pPr>
            <a:r>
              <a:rPr lang="en" sz="1900">
                <a:solidFill>
                  <a:srgbClr val="15151B"/>
                </a:solidFill>
              </a:rPr>
              <a:t>Begin to explore how we transition from a rule-based to K-nearest neighbors model</a:t>
            </a:r>
            <a:endParaRPr sz="1900">
              <a:solidFill>
                <a:srgbClr val="15151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5151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Hexagonal icon." id="507" name="Google Shape;507;p7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732" l="0" r="0" t="6732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508" name="Google Shape;508;p71"/>
          <p:cNvSpPr txBox="1"/>
          <p:nvPr>
            <p:ph idx="4" type="title"/>
          </p:nvPr>
        </p:nvSpPr>
        <p:spPr>
          <a:xfrm>
            <a:off x="595200" y="542075"/>
            <a:ext cx="71379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Steps</a:t>
            </a:r>
            <a:endParaRPr sz="4400"/>
          </a:p>
        </p:txBody>
      </p:sp>
      <p:sp>
        <p:nvSpPr>
          <p:cNvPr id="509" name="Google Shape;509;p71"/>
          <p:cNvSpPr txBox="1"/>
          <p:nvPr>
            <p:ph idx="3" type="title"/>
          </p:nvPr>
        </p:nvSpPr>
        <p:spPr>
          <a:xfrm>
            <a:off x="658475" y="230175"/>
            <a:ext cx="51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OUR APPROACH</a:t>
            </a:r>
            <a:endParaRPr sz="1000"/>
          </a:p>
        </p:txBody>
      </p:sp>
      <p:sp>
        <p:nvSpPr>
          <p:cNvPr id="510" name="Google Shape;510;p71"/>
          <p:cNvSpPr txBox="1"/>
          <p:nvPr/>
        </p:nvSpPr>
        <p:spPr>
          <a:xfrm>
            <a:off x="6107475" y="692325"/>
            <a:ext cx="30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2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16" name="Google Shape;516;p72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17" name="Google Shape;517;p72"/>
          <p:cNvSpPr txBox="1"/>
          <p:nvPr>
            <p:ph idx="1" type="subTitle"/>
          </p:nvPr>
        </p:nvSpPr>
        <p:spPr>
          <a:xfrm>
            <a:off x="595200" y="1455925"/>
            <a:ext cx="8105100" cy="24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1900"/>
              <a:buAutoNum type="arabicParenR"/>
            </a:pPr>
            <a:r>
              <a:rPr lang="en" sz="1900">
                <a:solidFill>
                  <a:srgbClr val="15151B"/>
                </a:solidFill>
              </a:rPr>
              <a:t>Built scoring matrix based on project type, location, for</a:t>
            </a:r>
            <a:endParaRPr sz="1900">
              <a:solidFill>
                <a:srgbClr val="15151B"/>
              </a:solidFill>
            </a:endParaRPr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1900"/>
              <a:buAutoNum type="alphaLcParenR"/>
            </a:pPr>
            <a:r>
              <a:rPr lang="en" sz="1900">
                <a:solidFill>
                  <a:srgbClr val="15151B"/>
                </a:solidFill>
              </a:rPr>
              <a:t>ESG</a:t>
            </a:r>
            <a:endParaRPr sz="1900">
              <a:solidFill>
                <a:srgbClr val="15151B"/>
              </a:solidFill>
            </a:endParaRPr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1900"/>
              <a:buAutoNum type="alphaLcParenR"/>
            </a:pPr>
            <a:r>
              <a:rPr lang="en" sz="1900">
                <a:solidFill>
                  <a:srgbClr val="15151B"/>
                </a:solidFill>
              </a:rPr>
              <a:t>Impact</a:t>
            </a:r>
            <a:endParaRPr sz="1900">
              <a:solidFill>
                <a:srgbClr val="15151B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1900"/>
              <a:buAutoNum type="arabicParenR"/>
            </a:pPr>
            <a:r>
              <a:rPr lang="en" sz="1900">
                <a:solidFill>
                  <a:srgbClr val="15151B"/>
                </a:solidFill>
              </a:rPr>
              <a:t>Calculate ESG score, adjust score based on impact</a:t>
            </a:r>
            <a:endParaRPr sz="1900">
              <a:solidFill>
                <a:srgbClr val="15151B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1900"/>
              <a:buAutoNum type="arabicParenR"/>
            </a:pPr>
            <a:r>
              <a:rPr lang="en" sz="1900">
                <a:solidFill>
                  <a:srgbClr val="15151B"/>
                </a:solidFill>
              </a:rPr>
              <a:t>Based on ruleset, prioritize recommendations</a:t>
            </a:r>
            <a:endParaRPr sz="1900">
              <a:solidFill>
                <a:srgbClr val="15151B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1900"/>
              <a:buAutoNum type="arabicParenR"/>
            </a:pPr>
            <a:r>
              <a:rPr lang="en" sz="1900">
                <a:solidFill>
                  <a:srgbClr val="15151B"/>
                </a:solidFill>
              </a:rPr>
              <a:t>Begin to explore how we transition from a rule-based to K-nearest neighbors model</a:t>
            </a:r>
            <a:endParaRPr sz="1900">
              <a:solidFill>
                <a:srgbClr val="15151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5151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Hexagonal icon." id="518" name="Google Shape;518;p7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732" l="0" r="0" t="6732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519" name="Google Shape;519;p72"/>
          <p:cNvSpPr txBox="1"/>
          <p:nvPr>
            <p:ph idx="4" type="title"/>
          </p:nvPr>
        </p:nvSpPr>
        <p:spPr>
          <a:xfrm>
            <a:off x="595200" y="542075"/>
            <a:ext cx="71379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Steps</a:t>
            </a:r>
            <a:endParaRPr sz="4400"/>
          </a:p>
        </p:txBody>
      </p:sp>
      <p:sp>
        <p:nvSpPr>
          <p:cNvPr id="520" name="Google Shape;520;p72"/>
          <p:cNvSpPr txBox="1"/>
          <p:nvPr>
            <p:ph idx="3" type="title"/>
          </p:nvPr>
        </p:nvSpPr>
        <p:spPr>
          <a:xfrm>
            <a:off x="658475" y="230175"/>
            <a:ext cx="51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OUR APPROACH</a:t>
            </a:r>
            <a:endParaRPr sz="1000"/>
          </a:p>
        </p:txBody>
      </p:sp>
      <p:sp>
        <p:nvSpPr>
          <p:cNvPr id="521" name="Google Shape;521;p72"/>
          <p:cNvSpPr txBox="1"/>
          <p:nvPr/>
        </p:nvSpPr>
        <p:spPr>
          <a:xfrm>
            <a:off x="6107475" y="692325"/>
            <a:ext cx="30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3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7" name="Google Shape;527;p73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descr="Hexagonal icon." id="528" name="Google Shape;528;p7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732" l="0" r="0" t="6732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529" name="Google Shape;529;p73"/>
          <p:cNvSpPr txBox="1"/>
          <p:nvPr>
            <p:ph idx="4" type="title"/>
          </p:nvPr>
        </p:nvSpPr>
        <p:spPr>
          <a:xfrm>
            <a:off x="595200" y="542075"/>
            <a:ext cx="71379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Scoring - ESG</a:t>
            </a:r>
            <a:endParaRPr sz="4400"/>
          </a:p>
        </p:txBody>
      </p:sp>
      <p:sp>
        <p:nvSpPr>
          <p:cNvPr id="530" name="Google Shape;530;p73"/>
          <p:cNvSpPr txBox="1"/>
          <p:nvPr>
            <p:ph idx="3" type="title"/>
          </p:nvPr>
        </p:nvSpPr>
        <p:spPr>
          <a:xfrm>
            <a:off x="658475" y="230175"/>
            <a:ext cx="51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OUR APPROACH</a:t>
            </a:r>
            <a:endParaRPr sz="1000"/>
          </a:p>
        </p:txBody>
      </p:sp>
      <p:sp>
        <p:nvSpPr>
          <p:cNvPr id="531" name="Google Shape;531;p73"/>
          <p:cNvSpPr txBox="1"/>
          <p:nvPr/>
        </p:nvSpPr>
        <p:spPr>
          <a:xfrm>
            <a:off x="6107475" y="692325"/>
            <a:ext cx="30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32" name="Google Shape;53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475" y="1301650"/>
            <a:ext cx="7137900" cy="3262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4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8" name="Google Shape;538;p74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descr="Hexagonal icon." id="539" name="Google Shape;539;p7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732" l="0" r="0" t="6732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540" name="Google Shape;540;p74"/>
          <p:cNvSpPr txBox="1"/>
          <p:nvPr>
            <p:ph idx="4" type="title"/>
          </p:nvPr>
        </p:nvSpPr>
        <p:spPr>
          <a:xfrm>
            <a:off x="595200" y="542075"/>
            <a:ext cx="71379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Scoring - Impact</a:t>
            </a:r>
            <a:endParaRPr sz="4400"/>
          </a:p>
        </p:txBody>
      </p:sp>
      <p:sp>
        <p:nvSpPr>
          <p:cNvPr id="541" name="Google Shape;541;p74"/>
          <p:cNvSpPr txBox="1"/>
          <p:nvPr>
            <p:ph idx="3" type="title"/>
          </p:nvPr>
        </p:nvSpPr>
        <p:spPr>
          <a:xfrm>
            <a:off x="658475" y="230175"/>
            <a:ext cx="51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OUR APPROACH</a:t>
            </a:r>
            <a:endParaRPr sz="1000"/>
          </a:p>
        </p:txBody>
      </p:sp>
      <p:sp>
        <p:nvSpPr>
          <p:cNvPr id="542" name="Google Shape;542;p74"/>
          <p:cNvSpPr txBox="1"/>
          <p:nvPr/>
        </p:nvSpPr>
        <p:spPr>
          <a:xfrm>
            <a:off x="6107475" y="692325"/>
            <a:ext cx="30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43" name="Google Shape;54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475" y="1260425"/>
            <a:ext cx="7428823" cy="352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5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49" name="Google Shape;549;p75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‹#›</a:t>
            </a:fld>
            <a:endParaRPr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descr="Hexagonal icon." id="550" name="Google Shape;550;p7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732" l="0" r="0" t="6732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551" name="Google Shape;551;p75"/>
          <p:cNvSpPr txBox="1"/>
          <p:nvPr>
            <p:ph idx="4" type="title"/>
          </p:nvPr>
        </p:nvSpPr>
        <p:spPr>
          <a:xfrm>
            <a:off x="595200" y="542075"/>
            <a:ext cx="71379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ESGrader Technical Demo</a:t>
            </a:r>
            <a:endParaRPr sz="4400"/>
          </a:p>
        </p:txBody>
      </p:sp>
      <p:sp>
        <p:nvSpPr>
          <p:cNvPr id="552" name="Google Shape;552;p75"/>
          <p:cNvSpPr txBox="1"/>
          <p:nvPr>
            <p:ph idx="3" type="title"/>
          </p:nvPr>
        </p:nvSpPr>
        <p:spPr>
          <a:xfrm>
            <a:off x="658475" y="230175"/>
            <a:ext cx="5190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/>
              <a:t>DEMO</a:t>
            </a:r>
            <a:endParaRPr b="0" sz="1000"/>
          </a:p>
        </p:txBody>
      </p:sp>
      <p:sp>
        <p:nvSpPr>
          <p:cNvPr id="553" name="Google Shape;553;p75"/>
          <p:cNvSpPr txBox="1"/>
          <p:nvPr/>
        </p:nvSpPr>
        <p:spPr>
          <a:xfrm>
            <a:off x="6107475" y="692325"/>
            <a:ext cx="30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54" name="Google Shape;554;p75" title="Code Demonstartion Vide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8526" y="1268000"/>
            <a:ext cx="4771650" cy="35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ales Pitch">
  <a:themeElements>
    <a:clrScheme name="Simple Light">
      <a:dk1>
        <a:srgbClr val="08005F"/>
      </a:dk1>
      <a:lt1>
        <a:srgbClr val="FFFFFF"/>
      </a:lt1>
      <a:dk2>
        <a:srgbClr val="15151B"/>
      </a:dk2>
      <a:lt2>
        <a:srgbClr val="B1A1FF"/>
      </a:lt2>
      <a:accent1>
        <a:srgbClr val="A1FF5F"/>
      </a:accent1>
      <a:accent2>
        <a:srgbClr val="1BBE90"/>
      </a:accent2>
      <a:accent3>
        <a:srgbClr val="0A485F"/>
      </a:accent3>
      <a:accent4>
        <a:srgbClr val="9ACAE0"/>
      </a:accent4>
      <a:accent5>
        <a:srgbClr val="D1D1EB"/>
      </a:accent5>
      <a:accent6>
        <a:srgbClr val="2837DB"/>
      </a:accent6>
      <a:hlink>
        <a:srgbClr val="2837D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